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gif" ContentType="image/gif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62" r:id="rId4"/>
    <p:sldId id="412" r:id="rId5"/>
    <p:sldId id="462" r:id="rId6"/>
    <p:sldId id="463" r:id="rId8"/>
    <p:sldId id="469" r:id="rId9"/>
    <p:sldId id="470" r:id="rId10"/>
    <p:sldId id="471" r:id="rId11"/>
    <p:sldId id="472" r:id="rId12"/>
    <p:sldId id="473" r:id="rId13"/>
    <p:sldId id="474" r:id="rId14"/>
    <p:sldId id="475" r:id="rId15"/>
    <p:sldId id="476" r:id="rId16"/>
    <p:sldId id="478" r:id="rId17"/>
    <p:sldId id="479" r:id="rId18"/>
    <p:sldId id="481" r:id="rId19"/>
    <p:sldId id="482" r:id="rId20"/>
    <p:sldId id="483" r:id="rId21"/>
    <p:sldId id="484" r:id="rId22"/>
    <p:sldId id="485" r:id="rId23"/>
    <p:sldId id="487" r:id="rId24"/>
    <p:sldId id="488" r:id="rId25"/>
    <p:sldId id="489" r:id="rId26"/>
    <p:sldId id="490" r:id="rId27"/>
    <p:sldId id="491" r:id="rId28"/>
    <p:sldId id="494" r:id="rId29"/>
    <p:sldId id="504" r:id="rId30"/>
    <p:sldId id="495" r:id="rId31"/>
    <p:sldId id="505" r:id="rId32"/>
    <p:sldId id="496" r:id="rId33"/>
    <p:sldId id="506" r:id="rId34"/>
    <p:sldId id="507" r:id="rId35"/>
    <p:sldId id="497" r:id="rId36"/>
    <p:sldId id="498" r:id="rId37"/>
    <p:sldId id="499" r:id="rId38"/>
    <p:sldId id="500" r:id="rId39"/>
    <p:sldId id="508" r:id="rId40"/>
    <p:sldId id="509" r:id="rId41"/>
    <p:sldId id="501" r:id="rId42"/>
    <p:sldId id="510" r:id="rId43"/>
    <p:sldId id="502" r:id="rId44"/>
    <p:sldId id="511" r:id="rId45"/>
    <p:sldId id="503" r:id="rId46"/>
    <p:sldId id="513" r:id="rId47"/>
    <p:sldId id="514" r:id="rId48"/>
    <p:sldId id="515" r:id="rId49"/>
    <p:sldId id="516" r:id="rId50"/>
    <p:sldId id="517" r:id="rId51"/>
    <p:sldId id="512" r:id="rId52"/>
    <p:sldId id="518" r:id="rId53"/>
    <p:sldId id="519" r:id="rId54"/>
    <p:sldId id="520" r:id="rId55"/>
    <p:sldId id="521" r:id="rId56"/>
    <p:sldId id="522" r:id="rId57"/>
    <p:sldId id="523" r:id="rId58"/>
    <p:sldId id="524" r:id="rId59"/>
    <p:sldId id="525" r:id="rId60"/>
    <p:sldId id="529" r:id="rId61"/>
    <p:sldId id="526" r:id="rId62"/>
    <p:sldId id="527" r:id="rId63"/>
    <p:sldId id="528" r:id="rId64"/>
    <p:sldId id="530" r:id="rId65"/>
    <p:sldId id="531" r:id="rId66"/>
    <p:sldId id="532" r:id="rId67"/>
    <p:sldId id="533" r:id="rId68"/>
    <p:sldId id="534" r:id="rId69"/>
    <p:sldId id="536" r:id="rId70"/>
    <p:sldId id="537" r:id="rId71"/>
    <p:sldId id="538" r:id="rId72"/>
    <p:sldId id="539" r:id="rId73"/>
    <p:sldId id="535" r:id="rId74"/>
    <p:sldId id="540" r:id="rId75"/>
    <p:sldId id="541" r:id="rId76"/>
    <p:sldId id="543" r:id="rId77"/>
    <p:sldId id="544" r:id="rId78"/>
    <p:sldId id="545" r:id="rId79"/>
    <p:sldId id="546" r:id="rId80"/>
    <p:sldId id="548" r:id="rId81"/>
    <p:sldId id="547" r:id="rId82"/>
    <p:sldId id="542" r:id="rId83"/>
    <p:sldId id="549" r:id="rId84"/>
    <p:sldId id="550" r:id="rId85"/>
    <p:sldId id="551" r:id="rId86"/>
    <p:sldId id="552" r:id="rId87"/>
    <p:sldId id="553" r:id="rId88"/>
    <p:sldId id="554" r:id="rId89"/>
    <p:sldId id="555" r:id="rId90"/>
    <p:sldId id="556" r:id="rId91"/>
    <p:sldId id="557" r:id="rId92"/>
    <p:sldId id="558" r:id="rId93"/>
    <p:sldId id="559" r:id="rId94"/>
    <p:sldId id="409" r:id="rId95"/>
  </p:sldIdLst>
  <p:sldSz cx="9144000" cy="6858000" type="screen4x3"/>
  <p:notesSz cx="6858000" cy="9144000"/>
  <p:custDataLst>
    <p:tags r:id="rId99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00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tags" Target="tags/tag1.xml"/><Relationship Id="rId98" Type="http://schemas.openxmlformats.org/officeDocument/2006/relationships/tableStyles" Target="tableStyles.xml"/><Relationship Id="rId97" Type="http://schemas.openxmlformats.org/officeDocument/2006/relationships/viewProps" Target="viewProps.xml"/><Relationship Id="rId96" Type="http://schemas.openxmlformats.org/officeDocument/2006/relationships/presProps" Target="presProps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页眉占位符 307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endParaRPr lang="zh-CN" altLang="en-US" sz="1200" strike="noStrike" noProof="1" dirty="0"/>
          </a:p>
        </p:txBody>
      </p:sp>
      <p:sp>
        <p:nvSpPr>
          <p:cNvPr id="3075" name="日期占位符 3074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fontAlgn="base"/>
            <a:endParaRPr lang="zh-CN" altLang="en-US" sz="1200" strike="noStrike" noProof="1" dirty="0"/>
          </a:p>
        </p:txBody>
      </p:sp>
      <p:sp>
        <p:nvSpPr>
          <p:cNvPr id="3076" name="幻灯片图像占位符 3075"/>
          <p:cNvSpPr>
            <a:spLocks noGrp="1" noRo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7" name="文本占位符 3076"/>
          <p:cNvSpPr>
            <a:spLocks noGrp="1" noRot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0"/>
            <a:r>
              <a:rPr lang="zh-CN" altLang="en-US" dirty="0"/>
              <a:t>第二级</a:t>
            </a:r>
            <a:endParaRPr lang="zh-CN" altLang="en-US" dirty="0"/>
          </a:p>
          <a:p>
            <a:pPr lvl="2" indent="0"/>
            <a:r>
              <a:rPr lang="zh-CN" altLang="en-US" dirty="0"/>
              <a:t>第三级</a:t>
            </a:r>
            <a:endParaRPr lang="zh-CN" altLang="en-US" dirty="0"/>
          </a:p>
          <a:p>
            <a:pPr lvl="3" indent="0"/>
            <a:r>
              <a:rPr lang="zh-CN" altLang="en-US" dirty="0"/>
              <a:t>第四级</a:t>
            </a:r>
            <a:endParaRPr lang="zh-CN" altLang="en-US" dirty="0"/>
          </a:p>
          <a:p>
            <a:pPr lvl="4" indent="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078" name="页脚占位符 307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fontAlgn="base"/>
            <a:endParaRPr lang="zh-CN" altLang="en-US" sz="1200" strike="noStrike" noProof="1" dirty="0"/>
          </a:p>
        </p:txBody>
      </p:sp>
      <p:sp>
        <p:nvSpPr>
          <p:cNvPr id="3079" name="灯片编号占位符 307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fontAlgn="base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幻灯片图像占位符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8194" name="文本占位符 2"/>
          <p:cNvSpPr>
            <a:spLocks noGrp="1" noRot="1"/>
          </p:cNvSpPr>
          <p:nvPr>
            <p:ph type="body"/>
          </p:nvPr>
        </p:nvSpPr>
        <p:spPr>
          <a:ln/>
        </p:spPr>
        <p:txBody>
          <a:bodyPr anchor="ctr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幻灯片图像占位符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14338" name="文本占位符 2"/>
          <p:cNvSpPr>
            <a:spLocks noGrp="1" noRot="1"/>
          </p:cNvSpPr>
          <p:nvPr>
            <p:ph type="body"/>
          </p:nvPr>
        </p:nvSpPr>
        <p:spPr>
          <a:ln/>
        </p:spPr>
        <p:txBody>
          <a:bodyPr anchor="ctr"/>
          <a:p>
            <a:pPr lvl="0"/>
            <a:r>
              <a:rPr lang="zh-CN" altLang="en-US"/>
              <a:t>Menus and toolbars</a:t>
            </a:r>
            <a:endParaRPr lang="zh-CN" altLang="en-US"/>
          </a:p>
          <a:p>
            <a:pPr lvl="0"/>
            <a:r>
              <a:rPr lang="zh-CN" altLang="en-US"/>
              <a:t>Menus and toolbars are collections of related actions the user can instruct the applica_x0002_tion to perform, such as “close this document” or “invert the colors of the current selec_x0002_tion.” Menus are accessed by clicking on words arranged near the top of the screen, and </a:t>
            </a:r>
            <a:endParaRPr lang="zh-CN" altLang="en-US"/>
          </a:p>
          <a:p>
            <a:pPr lvl="0"/>
            <a:r>
              <a:rPr lang="zh-CN" altLang="en-US"/>
              <a:t>are often subject to standardization rules from the operating system. Toolbars are more </a:t>
            </a:r>
            <a:endParaRPr lang="zh-CN" altLang="en-US"/>
          </a:p>
          <a:p>
            <a:pPr lvl="0"/>
            <a:r>
              <a:rPr lang="zh-CN" altLang="en-US"/>
              <a:t>specific to the application, often summoned or dismissed through menus, and—once </a:t>
            </a:r>
            <a:endParaRPr lang="zh-CN" altLang="en-US"/>
          </a:p>
          <a:p>
            <a:pPr lvl="0"/>
            <a:r>
              <a:rPr lang="zh-CN" altLang="en-US"/>
              <a:t>active—present their functions as a collection of visual icons, often with small labels.</a:t>
            </a:r>
            <a:endParaRPr lang="zh-CN" altLang="en-US"/>
          </a:p>
          <a:p>
            <a:pPr lvl="0"/>
            <a:r>
              <a:rPr lang="zh-CN" altLang="en-US"/>
              <a:t>When function menus are included within the primary window, they appear across the </a:t>
            </a:r>
            <a:endParaRPr lang="zh-CN" altLang="en-US"/>
          </a:p>
          <a:p>
            <a:pPr lvl="0"/>
            <a:r>
              <a:rPr lang="zh-CN" altLang="en-US"/>
              <a:t>top of the window within a menu bar. Traditional toolbars appear directly below the </a:t>
            </a:r>
            <a:endParaRPr lang="zh-CN" altLang="en-US"/>
          </a:p>
          <a:p>
            <a:pPr lvl="0"/>
            <a:r>
              <a:rPr lang="zh-CN" altLang="en-US"/>
              <a:t>menu bar (or, in OS X, across the top of the window). Newer UI idioms such as Microsoft’s </a:t>
            </a:r>
            <a:endParaRPr lang="zh-CN" altLang="en-US"/>
          </a:p>
          <a:p>
            <a:pPr lvl="0"/>
            <a:r>
              <a:rPr lang="zh-CN" altLang="en-US"/>
              <a:t>ribbon seek to take the place of both menus and toolbars, replacing them with a tabbed </a:t>
            </a:r>
            <a:endParaRPr lang="zh-CN" altLang="en-US"/>
          </a:p>
          <a:p>
            <a:pPr lvl="0"/>
            <a:r>
              <a:rPr lang="zh-CN" altLang="en-US"/>
              <a:t>toolbar-like construct. It is more verbose than a toolbar and therefore shares some of </a:t>
            </a:r>
            <a:endParaRPr lang="zh-CN" altLang="en-US"/>
          </a:p>
          <a:p>
            <a:pPr lvl="0"/>
            <a:r>
              <a:rPr lang="zh-CN" altLang="en-US"/>
              <a:t>the pedagogic features of menus. We discuss menus, toolbars, and related UI idioms in </a:t>
            </a:r>
            <a:endParaRPr lang="zh-CN" altLang="en-US"/>
          </a:p>
          <a:p>
            <a:pPr lvl="0"/>
            <a:r>
              <a:rPr lang="zh-CN" altLang="en-US"/>
              <a:t>detail later in this chapter.</a:t>
            </a:r>
            <a:endParaRPr lang="zh-CN" altLang="en-US"/>
          </a:p>
          <a:p>
            <a:pPr lvl="0"/>
            <a:r>
              <a:rPr lang="zh-CN" altLang="en-US"/>
              <a:t>Content panes</a:t>
            </a:r>
            <a:endParaRPr lang="zh-CN" altLang="en-US"/>
          </a:p>
          <a:p>
            <a:pPr lvl="0"/>
            <a:r>
              <a:rPr lang="zh-CN" altLang="en-US"/>
              <a:t>Content panes form the primary work area within most desktop applications, whether it is </a:t>
            </a:r>
            <a:endParaRPr lang="zh-CN" altLang="en-US"/>
          </a:p>
          <a:p>
            <a:pPr lvl="0"/>
            <a:r>
              <a:rPr lang="zh-CN" altLang="en-US"/>
              <a:t>the editable view of a form or document or (as in the case of a software music synthesizer, </a:t>
            </a:r>
            <a:endParaRPr lang="zh-CN" altLang="en-US"/>
          </a:p>
          <a:p>
            <a:pPr lvl="0"/>
            <a:r>
              <a:rPr lang="zh-CN" altLang="en-US"/>
              <a:t>for example) a complex control panel. An application typically has one primary content </a:t>
            </a:r>
            <a:endParaRPr lang="zh-CN" altLang="en-US"/>
          </a:p>
          <a:p>
            <a:pPr lvl="0"/>
            <a:r>
              <a:rPr lang="zh-CN" altLang="en-US"/>
              <a:t>area. But applications that support editing multiple documents or views of a document </a:t>
            </a:r>
            <a:endParaRPr lang="zh-CN" altLang="en-US"/>
          </a:p>
          <a:p>
            <a:pPr lvl="0"/>
            <a:r>
              <a:rPr lang="zh-CN" altLang="en-US"/>
              <a:t>(such as in CAD software) side-by-side may have multiple content panes. These panes may </a:t>
            </a:r>
            <a:endParaRPr lang="zh-CN" altLang="en-US"/>
          </a:p>
          <a:p>
            <a:pPr lvl="0"/>
            <a:r>
              <a:rPr lang="zh-CN" altLang="en-US"/>
              <a:t>affect each other or allow dragging and dropping of objects between them.</a:t>
            </a:r>
            <a:endParaRPr lang="zh-CN" altLang="en-US"/>
          </a:p>
          <a:p>
            <a:pPr lvl="0"/>
            <a:r>
              <a:rPr lang="zh-CN" altLang="en-US"/>
              <a:t>Index panes</a:t>
            </a:r>
            <a:endParaRPr lang="zh-CN" altLang="en-US"/>
          </a:p>
          <a:p>
            <a:pPr lvl="0"/>
            <a:r>
              <a:rPr lang="zh-CN" altLang="en-US"/>
              <a:t>Index panes provide navigation and access to documents or objects that ultimately </a:t>
            </a:r>
            <a:endParaRPr lang="zh-CN" altLang="en-US"/>
          </a:p>
          <a:p>
            <a:pPr lvl="0"/>
            <a:r>
              <a:rPr lang="zh-CN" altLang="en-US"/>
              <a:t>appear in the content view(s) for editing or configuration. Sometimes selecting an object </a:t>
            </a:r>
            <a:endParaRPr lang="zh-CN" altLang="en-US"/>
          </a:p>
          <a:p>
            <a:pPr lvl="0"/>
            <a:r>
              <a:rPr lang="zh-CN" altLang="en-US"/>
              <a:t>in an index view displays it in the content area (such as in an e-mail app, where selecting </a:t>
            </a:r>
            <a:endParaRPr lang="zh-CN" altLang="en-US"/>
          </a:p>
          <a:p>
            <a:pPr lvl="0"/>
            <a:r>
              <a:rPr lang="zh-CN" altLang="en-US"/>
              <a:t>an e-mail in the index pane displays its contents in the content pane). In other cases, </a:t>
            </a:r>
            <a:endParaRPr lang="zh-CN" altLang="en-US"/>
          </a:p>
          <a:p>
            <a:pPr lvl="0"/>
            <a:r>
              <a:rPr lang="zh-CN" altLang="en-US"/>
              <a:t>objects dragged from an index pane to a content pane are added to the pane, leaving its </a:t>
            </a:r>
            <a:endParaRPr lang="zh-CN" altLang="en-US"/>
          </a:p>
          <a:p>
            <a:pPr lvl="0"/>
            <a:r>
              <a:rPr lang="zh-CN" altLang="en-US"/>
              <a:t>existing contents intact. This behavior is typical in authoring tools, where index panes </a:t>
            </a:r>
            <a:endParaRPr lang="zh-CN" altLang="en-US"/>
          </a:p>
          <a:p>
            <a:pPr lvl="0"/>
            <a:r>
              <a:rPr lang="zh-CN" altLang="en-US"/>
              <a:t>are often used to house asset libraries or metadata.</a:t>
            </a:r>
            <a:endParaRPr lang="zh-CN" altLang="en-US"/>
          </a:p>
          <a:p>
            <a:pPr lvl="0"/>
            <a:r>
              <a:rPr lang="zh-CN" altLang="en-US"/>
              <a:t>Tool palettes</a:t>
            </a:r>
            <a:endParaRPr lang="zh-CN" altLang="en-US"/>
          </a:p>
          <a:p>
            <a:pPr lvl="0"/>
            <a:r>
              <a:rPr lang="zh-CN" altLang="en-US"/>
              <a:t>Although they have many visual similarities to toolbars, tool palettes serve a unique </a:t>
            </a:r>
            <a:endParaRPr lang="zh-CN" altLang="en-US"/>
          </a:p>
          <a:p>
            <a:pPr lvl="0"/>
            <a:r>
              <a:rPr lang="zh-CN" altLang="en-US"/>
              <a:t>purpose. They allow the user to rapidly switch between the application’s modes of oper_x0002_ation by selecting one tool from a set of tools. Each tool assigns a different set of opera_x0002_tions to actions, such as clicking or dragging. This mode change typically is hinted at by </a:t>
            </a:r>
            <a:endParaRPr lang="zh-CN" altLang="en-US"/>
          </a:p>
          <a:p>
            <a:pPr lvl="0"/>
            <a:r>
              <a:rPr lang="zh-CN" altLang="en-US"/>
              <a:t>a change in the cursor’s visual design to match the semantics of the currently selected </a:t>
            </a:r>
            <a:endParaRPr lang="zh-CN" altLang="en-US"/>
          </a:p>
          <a:p>
            <a:pPr lvl="0"/>
            <a:r>
              <a:rPr lang="zh-CN" altLang="en-US"/>
              <a:t>mode or tool.</a:t>
            </a:r>
            <a:endParaRPr lang="zh-CN" altLang="en-US"/>
          </a:p>
          <a:p>
            <a:pPr lvl="0"/>
            <a:r>
              <a:rPr lang="zh-CN" altLang="en-US"/>
              <a:t>Tool palettes typically are vertically oriented and are typically positioned (at least by </a:t>
            </a:r>
            <a:endParaRPr lang="zh-CN" altLang="en-US"/>
          </a:p>
          <a:p>
            <a:pPr lvl="0"/>
            <a:r>
              <a:rPr lang="zh-CN" altLang="en-US"/>
              <a:t>default) on the left edge of the primary window. We discuss tool palettes in detail later </a:t>
            </a:r>
            <a:endParaRPr lang="zh-CN" altLang="en-US"/>
          </a:p>
          <a:p>
            <a:pPr lvl="0"/>
            <a:r>
              <a:rPr lang="zh-CN" altLang="en-US"/>
              <a:t>in this chapter.</a:t>
            </a:r>
            <a:endParaRPr lang="zh-CN" altLang="en-US"/>
          </a:p>
          <a:p>
            <a:pPr lvl="0"/>
            <a:r>
              <a:rPr lang="zh-CN" altLang="en-US"/>
              <a:t>Sidebars</a:t>
            </a:r>
            <a:endParaRPr lang="zh-CN" altLang="en-US"/>
          </a:p>
          <a:p>
            <a:pPr lvl="0"/>
            <a:r>
              <a:rPr lang="zh-CN" altLang="en-US"/>
              <a:t>Sidebars are a relatively recent but popular interaction idiom. They most often allow </a:t>
            </a:r>
            <a:endParaRPr lang="zh-CN" altLang="en-US"/>
          </a:p>
          <a:p>
            <a:pPr lvl="0"/>
            <a:r>
              <a:rPr lang="zh-CN" altLang="en-US"/>
              <a:t>object or document properties to be manipulated without the need to resort to modal </a:t>
            </a:r>
            <a:endParaRPr lang="zh-CN" altLang="en-US"/>
          </a:p>
          <a:p>
            <a:pPr lvl="0"/>
            <a:r>
              <a:rPr lang="zh-CN" altLang="en-US"/>
              <a:t>or modeless dialogs. This streamlines the workflow in complex authoring applications. </a:t>
            </a:r>
            <a:endParaRPr lang="zh-CN" altLang="en-US"/>
          </a:p>
          <a:p>
            <a:pPr lvl="0"/>
            <a:r>
              <a:rPr lang="zh-CN" altLang="en-US"/>
              <a:t>Typically sidebars are positioned on either the right or left side of the primary window. </a:t>
            </a:r>
            <a:endParaRPr lang="zh-CN" altLang="en-US"/>
          </a:p>
          <a:p>
            <a:pPr lvl="0"/>
            <a:r>
              <a:rPr lang="zh-CN" altLang="en-US"/>
              <a:t>But they can be in both places, and even positioned along the bottom of the window, or </a:t>
            </a:r>
            <a:endParaRPr lang="zh-CN" altLang="en-US"/>
          </a:p>
          <a:p>
            <a:pPr lvl="0"/>
            <a:r>
              <a:rPr lang="zh-CN" altLang="en-US"/>
              <a:t>in place of a toolbar. 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幻灯片图像占位符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20482" name="文本占位符 2"/>
          <p:cNvSpPr>
            <a:spLocks noGrp="1" noRot="1"/>
          </p:cNvSpPr>
          <p:nvPr>
            <p:ph type="body"/>
          </p:nvPr>
        </p:nvSpPr>
        <p:spPr>
          <a:ln/>
        </p:spPr>
        <p:txBody>
          <a:bodyPr anchor="ctr"/>
          <a:p>
            <a:pPr lvl="0"/>
            <a:r>
              <a:rPr lang="zh-CN" altLang="en-US"/>
              <a:t>Determining how to use windows in an application is an important aspect of defining the application</a:t>
            </a:r>
            <a:r>
              <a:rPr lang="en-US" altLang="zh-CN"/>
              <a:t>'</a:t>
            </a:r>
            <a:r>
              <a:rPr lang="zh-CN" altLang="en-US"/>
              <a:t>s Design Framework</a:t>
            </a:r>
            <a:r>
              <a:rPr lang="en-US" altLang="zh-CN"/>
              <a:t>.</a:t>
            </a:r>
            <a:endParaRPr lang="en-US" altLang="zh-CN"/>
          </a:p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幻灯片图像占位符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22530" name="文本占位符 2"/>
          <p:cNvSpPr>
            <a:spLocks noGrp="1" noRot="1"/>
          </p:cNvSpPr>
          <p:nvPr>
            <p:ph type="body"/>
          </p:nvPr>
        </p:nvSpPr>
        <p:spPr>
          <a:ln/>
        </p:spPr>
        <p:txBody>
          <a:bodyPr anchor="ctr"/>
          <a:p>
            <a:pPr lvl="0"/>
            <a:r>
              <a:rPr lang="en-US" altLang="zh-CN"/>
              <a:t>P361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幻灯片图像占位符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25602" name="文本占位符 2"/>
          <p:cNvSpPr>
            <a:spLocks noGrp="1" noRot="1"/>
          </p:cNvSpPr>
          <p:nvPr>
            <p:ph type="body"/>
          </p:nvPr>
        </p:nvSpPr>
        <p:spPr>
          <a:ln/>
        </p:spPr>
        <p:txBody>
          <a:bodyPr anchor="ctr"/>
          <a:p>
            <a:pPr lvl="0"/>
            <a:r>
              <a:rPr lang="en-US" altLang="zh-CN"/>
              <a:t>P363.</a:t>
            </a:r>
            <a:endParaRPr lang="en-US" altLang="zh-CN"/>
          </a:p>
          <a:p>
            <a:pPr lvl="0"/>
            <a:r>
              <a:rPr lang="zh-CN" altLang="en-US"/>
              <a:t>By examining users’ goals, we are naturally guided to an appropriate form for the application.</a:t>
            </a:r>
            <a:endParaRPr lang="zh-CN" altLang="en-US"/>
          </a:p>
          <a:p>
            <a:pPr lvl="0"/>
            <a:r>
              <a:rPr lang="zh-CN" altLang="en-US"/>
              <a:t>Instead of merely putting every function in a dialog box, we can see that some</a:t>
            </a:r>
            <a:endParaRPr lang="zh-CN" altLang="en-US"/>
          </a:p>
          <a:p>
            <a:pPr lvl="0"/>
            <a:r>
              <a:rPr lang="zh-CN" altLang="en-US"/>
              <a:t>functions shouldn’t be enclosed in a dialog. Others should be put in a dialog that is integral</a:t>
            </a:r>
            <a:endParaRPr lang="zh-CN" altLang="en-US"/>
          </a:p>
          <a:p>
            <a:pPr lvl="0"/>
            <a:r>
              <a:rPr lang="zh-CN" altLang="en-US"/>
              <a:t>to the interface’s main body, and still other functions should be removed from the</a:t>
            </a:r>
            <a:endParaRPr lang="zh-CN" altLang="en-US"/>
          </a:p>
          <a:p>
            <a:pPr lvl="0"/>
            <a:r>
              <a:rPr lang="zh-CN" altLang="en-US"/>
              <a:t>application.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幻灯片图像占位符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33794" name="文本占位符 2"/>
          <p:cNvSpPr>
            <a:spLocks noGrp="1" noRot="1"/>
          </p:cNvSpPr>
          <p:nvPr>
            <p:ph type="body"/>
          </p:nvPr>
        </p:nvSpPr>
        <p:spPr>
          <a:ln/>
        </p:spPr>
        <p:txBody>
          <a:bodyPr anchor="ctr"/>
          <a:p>
            <a:pPr lvl="0"/>
            <a:r>
              <a:rPr lang="zh-CN" altLang="en-US"/>
              <a:t>Divide</a:t>
            </a:r>
            <a:endParaRPr lang="zh-CN" altLang="en-US"/>
          </a:p>
          <a:p>
            <a:pPr lvl="0"/>
            <a:r>
              <a:rPr lang="zh-CN" altLang="en-US"/>
              <a:t>them into three groups: those that are definitely part of everyone’s daily use, those that</a:t>
            </a:r>
            <a:endParaRPr lang="zh-CN" altLang="en-US"/>
          </a:p>
          <a:p>
            <a:pPr lvl="0"/>
            <a:r>
              <a:rPr lang="zh-CN" altLang="en-US"/>
              <a:t>are definitely not part of anyone’s daily use, and everything else. The first group must</a:t>
            </a:r>
            <a:endParaRPr lang="zh-CN" altLang="en-US"/>
          </a:p>
          <a:p>
            <a:pPr lvl="0"/>
            <a:r>
              <a:rPr lang="zh-CN" altLang="en-US"/>
              <a:t>have accelerators, and the second group must not. The final group will be the toughest</a:t>
            </a:r>
            <a:endParaRPr lang="zh-CN" altLang="en-US"/>
          </a:p>
          <a:p>
            <a:pPr lvl="0"/>
            <a:r>
              <a:rPr lang="zh-CN" altLang="en-US"/>
              <a:t>to configure, and it will inevitably be the largest. You can perform a subsequent triage</a:t>
            </a:r>
            <a:endParaRPr lang="zh-CN" altLang="en-US"/>
          </a:p>
          <a:p>
            <a:pPr lvl="0"/>
            <a:r>
              <a:rPr lang="zh-CN" altLang="en-US"/>
              <a:t>on this group and assign the best accelerators, like F2, F3, F4, and so on, to the winners.</a:t>
            </a:r>
            <a:endParaRPr lang="zh-CN" altLang="en-US"/>
          </a:p>
          <a:p>
            <a:pPr lvl="0"/>
            <a:r>
              <a:rPr lang="zh-CN" altLang="en-US"/>
              <a:t>More obscure accelerators, like Alt+7, should go to those least likely to be part of someone’s</a:t>
            </a:r>
            <a:endParaRPr lang="zh-CN" altLang="en-US"/>
          </a:p>
          <a:p>
            <a:pPr lvl="0"/>
            <a:r>
              <a:rPr lang="zh-CN" altLang="en-US"/>
              <a:t>everyday commands.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幻灯片图像占位符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35842" name="文本占位符 2"/>
          <p:cNvSpPr>
            <a:spLocks noGrp="1" noRot="1"/>
          </p:cNvSpPr>
          <p:nvPr>
            <p:ph type="body"/>
          </p:nvPr>
        </p:nvSpPr>
        <p:spPr>
          <a:ln/>
        </p:spPr>
        <p:txBody>
          <a:bodyPr anchor="ctr"/>
          <a:p>
            <a:pPr lvl="0"/>
            <a:r>
              <a:rPr lang="zh-CN" altLang="zh-CN"/>
              <a:t>电子书</a:t>
            </a:r>
            <a:r>
              <a:rPr lang="en-US" altLang="zh-CN"/>
              <a:t>P453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" name="组合 2054"/>
          <p:cNvGrpSpPr/>
          <p:nvPr/>
        </p:nvGrpSpPr>
        <p:grpSpPr>
          <a:xfrm>
            <a:off x="228600" y="2889250"/>
            <a:ext cx="8610600" cy="201613"/>
            <a:chOff x="0" y="0"/>
            <a:chExt cx="5424" cy="144"/>
          </a:xfrm>
        </p:grpSpPr>
        <p:sp>
          <p:nvSpPr>
            <p:cNvPr id="3" name="矩形 2055"/>
            <p:cNvSpPr/>
            <p:nvPr userDrawn="1"/>
          </p:nvSpPr>
          <p:spPr>
            <a:xfrm>
              <a:off x="0" y="0"/>
              <a:ext cx="1808" cy="144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txBody>
            <a:bodyPr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2" name="矩形 2056"/>
            <p:cNvSpPr/>
            <p:nvPr userDrawn="1"/>
          </p:nvSpPr>
          <p:spPr>
            <a:xfrm>
              <a:off x="1808" y="0"/>
              <a:ext cx="1808" cy="144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3" name="矩形 2057"/>
            <p:cNvSpPr/>
            <p:nvPr userDrawn="1"/>
          </p:nvSpPr>
          <p:spPr>
            <a:xfrm>
              <a:off x="3616" y="0"/>
              <a:ext cx="1808" cy="144"/>
            </a:xfrm>
            <a:prstGeom prst="rect">
              <a:avLst/>
            </a:prstGeom>
            <a:solidFill>
              <a:schemeClr val="tx2"/>
            </a:solidFill>
            <a:ln w="9525">
              <a:noFill/>
            </a:ln>
          </p:spPr>
          <p:txBody>
            <a:bodyPr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50" name="标题 2049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772400" cy="212725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lvl="0" algn="ctr">
              <a:defRPr sz="5800" kern="1200"/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51" name="副标题 2050"/>
          <p:cNvSpPr>
            <a:spLocks noGrp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None/>
              <a:defRPr sz="4200" kern="1200"/>
            </a:lvl1pPr>
            <a:lvl2pPr marL="457200" lvl="1" indent="-457200" algn="ctr">
              <a:buNone/>
              <a:defRPr sz="4200" kern="1200"/>
            </a:lvl2pPr>
            <a:lvl3pPr marL="914400" lvl="2" indent="-914400" algn="ctr">
              <a:buNone/>
              <a:defRPr sz="4200" kern="1200"/>
            </a:lvl3pPr>
            <a:lvl4pPr marL="1371600" lvl="3" indent="-1371600" algn="ctr">
              <a:buNone/>
              <a:defRPr sz="4200" kern="1200"/>
            </a:lvl4pPr>
            <a:lvl5pPr marL="1828800" lvl="4" indent="-1828800" algn="ctr">
              <a:buNone/>
              <a:defRPr sz="4200" kern="1200"/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2051"/>
          <p:cNvSpPr>
            <a:spLocks noGrp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fontAlgn="base"/>
            <a:endParaRPr lang="zh-CN" altLang="en-US" strike="noStrike" noProof="1" dirty="0">
              <a:latin typeface="Verdana" panose="020B0604030504040204" pitchFamily="2" charset="0"/>
            </a:endParaRPr>
          </a:p>
        </p:txBody>
      </p:sp>
      <p:sp>
        <p:nvSpPr>
          <p:cNvPr id="5" name="页脚占位符 2052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fontAlgn="base"/>
            <a:r>
              <a:rPr lang="en-US" altLang="x-none" strike="noStrike" noProof="1" dirty="0">
                <a:solidFill>
                  <a:schemeClr val="accent1"/>
                </a:solidFill>
                <a:latin typeface="Verdana" panose="020B0604030504040204" pitchFamily="2" charset="0"/>
                <a:ea typeface="宋体" panose="02010600030101010101" pitchFamily="2" charset="-122"/>
                <a:cs typeface="+mn-ea"/>
              </a:rPr>
              <a:t>Software College of NEU</a:t>
            </a:r>
            <a:endParaRPr lang="en-US" altLang="x-none" strike="noStrike" noProof="1" dirty="0">
              <a:solidFill>
                <a:schemeClr val="accent1"/>
              </a:solidFill>
              <a:latin typeface="Verdana" panose="020B0604030504040204" pitchFamily="2" charset="0"/>
            </a:endParaRPr>
          </a:p>
        </p:txBody>
      </p:sp>
      <p:sp>
        <p:nvSpPr>
          <p:cNvPr id="2054" name="灯片编号占位符 2053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fontAlgn="base"/>
            <a:fld id="{9A0DB2DC-4C9A-4742-B13C-FB6460FD3503}" type="slidenum">
              <a:rPr lang="zh-CN" altLang="en-US" strike="noStrike" noProof="1" dirty="0">
                <a:latin typeface="Verdan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>
              <a:latin typeface="Verdana" panose="020B0604030504040204" pitchFamily="2" charset="0"/>
            </a:endParaRPr>
          </a:p>
        </p:txBody>
      </p:sp>
    </p:spTree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Verdan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52930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Verdan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78867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8650" y="4076700"/>
            <a:ext cx="78867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Verdan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Verdan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Verdan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Verdan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Verdan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Verdan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Verdan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Verdan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Verdan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00">
                <a:latin typeface="Verdana" panose="020B0604030504040204" pitchFamily="2" charset="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00">
                <a:latin typeface="Verdana" panose="020B0604030504040204" pitchFamily="2" charset="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00">
                <a:latin typeface="Verdana" panose="020B0604030504040204" pitchFamily="2" charset="0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Verdan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  <p:sp>
        <p:nvSpPr>
          <p:cNvPr id="1031" name="矩形 1030"/>
          <p:cNvSpPr/>
          <p:nvPr/>
        </p:nvSpPr>
        <p:spPr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none" anchor="ctr"/>
          <a:p>
            <a:pPr lvl="0" algn="ctr"/>
            <a:endParaRPr lang="zh-CN" altLang="en-US" sz="2400" dirty="0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032" name="直接连接符 1031"/>
          <p:cNvSpPr/>
          <p:nvPr/>
        </p:nvSpPr>
        <p:spPr>
          <a:xfrm>
            <a:off x="457200" y="1447800"/>
            <a:ext cx="8077200" cy="0"/>
          </a:xfrm>
          <a:prstGeom prst="line">
            <a:avLst/>
          </a:prstGeom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3" name="矩形 1032"/>
          <p:cNvSpPr/>
          <p:nvPr/>
        </p:nvSpPr>
        <p:spPr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/>
          <a:p>
            <a:pPr lvl="0" algn="ctr"/>
            <a:endParaRPr lang="zh-CN" altLang="en-US" sz="2400" dirty="0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034" name="矩形 1033"/>
          <p:cNvSpPr/>
          <p:nvPr/>
        </p:nvSpPr>
        <p:spPr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wrap="none" anchor="ctr"/>
          <a:p>
            <a:pPr lvl="0" algn="ctr"/>
            <a:endParaRPr lang="zh-CN" altLang="en-US" sz="2400" dirty="0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1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p"/>
        <a:defRPr sz="32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p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e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标题 4097"/>
          <p:cNvSpPr>
            <a:spLocks noGrp="1"/>
          </p:cNvSpPr>
          <p:nvPr>
            <p:ph type="ctrTitle"/>
          </p:nvPr>
        </p:nvSpPr>
        <p:spPr>
          <a:ln/>
        </p:spPr>
        <p:txBody>
          <a:bodyPr anchor="b"/>
          <a:p>
            <a:pPr defTabSz="914400">
              <a:buClrTx/>
              <a:buSzTx/>
              <a:buFontTx/>
            </a:pPr>
            <a:r>
              <a:rPr lang="en-US" altLang="zh-CN" sz="4400" kern="1200" baseline="0">
                <a:latin typeface="+mj-lt"/>
                <a:ea typeface="+mj-ea"/>
                <a:cs typeface="+mj-cs"/>
              </a:rPr>
              <a:t>Software Engineering Approach to</a:t>
            </a:r>
            <a:br>
              <a:rPr lang="en-US" altLang="zh-CN" sz="4400" kern="1200" baseline="0">
                <a:latin typeface="+mj-lt"/>
                <a:ea typeface="+mj-ea"/>
                <a:cs typeface="+mj-cs"/>
              </a:rPr>
            </a:br>
            <a:r>
              <a:rPr lang="en-US" altLang="zh-CN" sz="4400" kern="1200" baseline="0">
                <a:latin typeface="+mj-lt"/>
                <a:ea typeface="+mj-ea"/>
                <a:cs typeface="+mj-cs"/>
              </a:rPr>
              <a:t>Human-Computer-Interaction</a:t>
            </a:r>
            <a:endParaRPr lang="en-US" altLang="zh-CN" sz="4400" kern="120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4098" name="副标题 4098"/>
          <p:cNvSpPr>
            <a:spLocks noGrp="1"/>
          </p:cNvSpPr>
          <p:nvPr>
            <p:ph type="subTitle" idx="1"/>
          </p:nvPr>
        </p:nvSpPr>
        <p:spPr>
          <a:ln/>
        </p:spPr>
        <p:txBody>
          <a:bodyPr anchor="t"/>
          <a:p>
            <a:pPr defTabSz="914400">
              <a:buSzPct val="75000"/>
            </a:pPr>
            <a:r>
              <a:rPr lang="en-US" altLang="zh-CN" kern="1200" baseline="0" dirty="0">
                <a:latin typeface="+mn-lt"/>
                <a:ea typeface="+mn-ea"/>
                <a:cs typeface="+mn-cs"/>
              </a:rPr>
              <a:t>Chapter 6  Interaction Design </a:t>
            </a:r>
            <a:endParaRPr lang="en-US" altLang="zh-CN" kern="120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4099" name="页脚占位符 1"/>
          <p:cNvSpPr/>
          <p:nvPr>
            <p:ph type="ftr" sz="quarter" idx="3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en-US" altLang="zh-CN" sz="1000" dirty="0">
                <a:solidFill>
                  <a:schemeClr val="accent1"/>
                </a:solidFill>
                <a:latin typeface="Verdana" panose="020B0604030504040204" pitchFamily="2" charset="0"/>
              </a:rPr>
              <a:t>Software College of NEU</a:t>
            </a:r>
            <a:endParaRPr lang="en-US" altLang="zh-CN" sz="1000" dirty="0">
              <a:solidFill>
                <a:schemeClr val="accent1"/>
              </a:solidFill>
              <a:latin typeface="Verdana" panose="020B0604030504040204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/>
              <a:t>Windows on the Desktop</a:t>
            </a:r>
            <a:endParaRPr lang="zh-CN" altLang="en-US"/>
          </a:p>
        </p:txBody>
      </p:sp>
      <p:sp>
        <p:nvSpPr>
          <p:cNvPr id="15362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Overlapping windows</a:t>
            </a:r>
            <a:endParaRPr lang="zh-CN" altLang="en-US" b="0"/>
          </a:p>
          <a:p>
            <a:r>
              <a:rPr lang="zh-CN" altLang="en-US" b="0"/>
              <a:t>Tiled windows</a:t>
            </a:r>
            <a:endParaRPr lang="zh-CN" altLang="en-US" b="0"/>
          </a:p>
          <a:p>
            <a:r>
              <a:rPr lang="zh-CN" altLang="en-US" b="0"/>
              <a:t>Virtual desktop spaces</a:t>
            </a:r>
            <a:endParaRPr lang="zh-CN" altLang="en-US" b="0"/>
          </a:p>
          <a:p>
            <a:r>
              <a:rPr lang="zh-CN" altLang="en-US" b="0"/>
              <a:t>Full-screen applications</a:t>
            </a:r>
            <a:endParaRPr lang="zh-CN" altLang="en-US" b="0"/>
          </a:p>
          <a:p>
            <a:endParaRPr lang="zh-CN" altLang="en-US" b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/>
              <a:t>Windows on the Desktop</a:t>
            </a:r>
            <a:endParaRPr lang="zh-CN" altLang="en-US"/>
          </a:p>
        </p:txBody>
      </p:sp>
      <p:sp>
        <p:nvSpPr>
          <p:cNvPr id="16386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Multipaned applications</a:t>
            </a:r>
            <a:endParaRPr lang="zh-CN" altLang="en-US" b="0"/>
          </a:p>
          <a:p>
            <a:endParaRPr lang="zh-CN" altLang="en-US"/>
          </a:p>
        </p:txBody>
      </p:sp>
      <p:pic>
        <p:nvPicPr>
          <p:cNvPr id="1638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675" y="2330450"/>
            <a:ext cx="7416800" cy="4181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/>
              <a:t>Windows on the Desktop</a:t>
            </a:r>
            <a:endParaRPr lang="zh-CN" altLang="en-US"/>
          </a:p>
        </p:txBody>
      </p:sp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Window states</a:t>
            </a:r>
            <a:endParaRPr lang="zh-CN" altLang="en-US" b="0"/>
          </a:p>
          <a:p>
            <a:pPr lvl="1"/>
            <a:r>
              <a:rPr lang="en-US" altLang="zh-CN" b="0"/>
              <a:t>M</a:t>
            </a:r>
            <a:r>
              <a:rPr lang="zh-CN" altLang="en-US" b="0"/>
              <a:t>inimized</a:t>
            </a:r>
            <a:endParaRPr lang="zh-CN" altLang="en-US" b="0"/>
          </a:p>
          <a:p>
            <a:pPr lvl="2"/>
            <a:r>
              <a:rPr lang="zh-CN" altLang="en-US" b="0"/>
              <a:t>Minimized windows get collapsed into icons on the desktop (on older OSs) or into the taskbar (Windows) or the Dock (OS X).</a:t>
            </a:r>
            <a:endParaRPr lang="zh-CN" altLang="en-US" b="0"/>
          </a:p>
          <a:p>
            <a:pPr lvl="1"/>
            <a:r>
              <a:rPr lang="en-US" altLang="zh-CN" b="0"/>
              <a:t>M</a:t>
            </a:r>
            <a:r>
              <a:rPr lang="zh-CN" altLang="en-US" b="0"/>
              <a:t>aximized</a:t>
            </a:r>
            <a:endParaRPr lang="zh-CN" altLang="en-US" b="0"/>
          </a:p>
          <a:p>
            <a:pPr lvl="2"/>
            <a:r>
              <a:rPr lang="zh-CN" altLang="en-US" b="0"/>
              <a:t>Maximized windows fill the entire screen, covering whatever is beneath them.</a:t>
            </a:r>
            <a:endParaRPr lang="zh-CN" altLang="en-US" b="0"/>
          </a:p>
          <a:p>
            <a:pPr lvl="1"/>
            <a:r>
              <a:rPr lang="en-US" altLang="zh-CN" b="0"/>
              <a:t>P</a:t>
            </a:r>
            <a:r>
              <a:rPr lang="zh-CN" altLang="en-US" b="0"/>
              <a:t>luralized</a:t>
            </a:r>
            <a:endParaRPr lang="zh-CN" altLang="en-US" b="0"/>
          </a:p>
          <a:p>
            <a:pPr lvl="2"/>
            <a:r>
              <a:rPr lang="zh-CN" altLang="en-US" b="0"/>
              <a:t>The pluralized state is that in-between condition where the window is neither an icon nor maximized to cover the entire screen.</a:t>
            </a:r>
            <a:endParaRPr lang="zh-CN" altLang="en-US" b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Windows and </a:t>
            </a:r>
            <a:r>
              <a:rPr kumimoji="0" lang="en-US" altLang="zh-CN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D</a:t>
            </a: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ocuments: </a:t>
            </a:r>
            <a:br>
              <a:rPr lang="zh-CN" altLang="en-US" sz="4200">
                <a:solidFill>
                  <a:schemeClr val="accent6"/>
                </a:solidFill>
              </a:rPr>
            </a:b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MDI vs SDI</a:t>
            </a:r>
            <a:endParaRPr kumimoji="0" lang="zh-CN" altLang="en-US" sz="4200" b="1" i="0" u="none" strike="noStrike" kern="1200" cap="none" spc="0" normalizeH="0" baseline="0" noProof="1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en-US" altLang="zh-CN" b="0"/>
              <a:t>MDI is useful when users need to work on multiple related views of information in a single environment.</a:t>
            </a:r>
            <a:endParaRPr lang="en-US" altLang="zh-CN" b="0"/>
          </a:p>
          <a:p>
            <a:r>
              <a:rPr lang="en-US" altLang="zh-CN" b="0"/>
              <a:t>SDI generally works well, and seems simpler for users, but it’s not a global panacea.</a:t>
            </a:r>
            <a:endParaRPr lang="en-US" altLang="zh-CN" b="0"/>
          </a:p>
          <a:p>
            <a:endParaRPr lang="en-US" altLang="zh-CN" b="0"/>
          </a:p>
        </p:txBody>
      </p:sp>
      <p:pic>
        <p:nvPicPr>
          <p:cNvPr id="1843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263" y="5168900"/>
            <a:ext cx="7943850" cy="1190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Making Use of Windows</a:t>
            </a:r>
            <a:endParaRPr kumimoji="0" lang="zh-CN" altLang="en-US" sz="4200" b="1" i="0" u="none" strike="noStrike" kern="1200" cap="none" spc="0" normalizeH="0" baseline="0" noProof="1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458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en-US" altLang="zh-CN" sz="2400" b="0"/>
              <a:t>If we imagine our application as a house, each application window is a separate room.</a:t>
            </a:r>
            <a:endParaRPr lang="en-US" altLang="zh-CN" sz="2400" b="0"/>
          </a:p>
          <a:p>
            <a:r>
              <a:rPr lang="en-US" altLang="zh-CN" sz="2400" b="0"/>
              <a:t>We don’t add a room to our house unless it has purpose that cannot be served by other rooms. </a:t>
            </a:r>
            <a:endParaRPr lang="en-US" altLang="zh-CN" sz="2400" b="0"/>
          </a:p>
          <a:p>
            <a:r>
              <a:rPr lang="en-US" altLang="zh-CN" sz="2400" b="0"/>
              <a:t>Similarly, we shouldn’t add windows to our application unless they have a purpose that can’t or shouldn’t be served by existing windows.</a:t>
            </a:r>
            <a:endParaRPr lang="en-US" altLang="zh-CN" sz="2400" b="0"/>
          </a:p>
          <a:p>
            <a:r>
              <a:rPr lang="en-US" altLang="zh-CN" sz="2400" b="0"/>
              <a:t>It’s important to think through this question of purpose by considering prospective users’ goals and mental models.</a:t>
            </a:r>
            <a:endParaRPr lang="en-US" altLang="zh-CN" sz="2400" b="0"/>
          </a:p>
        </p:txBody>
      </p:sp>
      <p:pic>
        <p:nvPicPr>
          <p:cNvPr id="1945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0" y="5540375"/>
            <a:ext cx="7086600" cy="933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Making Use of Windows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506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Unnecessary rooms</a:t>
            </a:r>
            <a:endParaRPr lang="zh-CN" altLang="en-US" b="0"/>
          </a:p>
          <a:p>
            <a:pPr lvl="1"/>
            <a:r>
              <a:rPr lang="zh-CN" altLang="en-US" b="0"/>
              <a:t>Even today, a preponderance of secondary windows is a problem that haunts desktop software.</a:t>
            </a:r>
            <a:endParaRPr lang="zh-CN" altLang="en-US" b="0"/>
          </a:p>
          <a:p>
            <a:pPr lvl="1"/>
            <a:r>
              <a:rPr lang="en-US" altLang="zh-CN" b="0"/>
              <a:t>A</a:t>
            </a:r>
            <a:r>
              <a:rPr lang="zh-CN" altLang="en-US" b="0"/>
              <a:t> preponderance of secondary windows leads to navigational and window management excise for the user. Try to avoid this kind of window pollution in your apps.</a:t>
            </a:r>
            <a:endParaRPr lang="zh-CN" altLang="en-US" b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418513" cy="1139825"/>
          </a:xfrm>
        </p:spPr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Making Use of Windows-Example</a:t>
            </a:r>
            <a:endParaRPr kumimoji="0" lang="en-US" altLang="zh-CN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355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150" y="3057525"/>
            <a:ext cx="4518025" cy="2628900"/>
          </a:xfrm>
          <a:ln/>
        </p:spPr>
      </p:pic>
      <p:pic>
        <p:nvPicPr>
          <p:cNvPr id="235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0" y="3057525"/>
            <a:ext cx="3989388" cy="2628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597025"/>
            <a:ext cx="7112000" cy="9842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3557" name="对象 6"/>
          <p:cNvGraphicFramePr/>
          <p:nvPr/>
        </p:nvGraphicFramePr>
        <p:xfrm>
          <a:off x="6599238" y="5821363"/>
          <a:ext cx="760412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4" imgW="1247775" imgH="1190625" progId="Paint.Picture">
                  <p:embed/>
                </p:oleObj>
              </mc:Choice>
              <mc:Fallback>
                <p:oleObj name="" r:id="rId4" imgW="1247775" imgH="1190625" progId="Paint.Pictur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99238" y="5821363"/>
                        <a:ext cx="760412" cy="668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8" name="对象 8"/>
          <p:cNvGraphicFramePr/>
          <p:nvPr/>
        </p:nvGraphicFramePr>
        <p:xfrm>
          <a:off x="2216150" y="5829300"/>
          <a:ext cx="70802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6" imgW="1247775" imgH="1200150" progId="Paint.Picture">
                  <p:embed/>
                </p:oleObj>
              </mc:Choice>
              <mc:Fallback>
                <p:oleObj name="" r:id="rId6" imgW="1247775" imgH="120015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16150" y="5829300"/>
                        <a:ext cx="708025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Making Use of Windows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578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Necessary rooms</a:t>
            </a:r>
            <a:endParaRPr lang="zh-CN" altLang="en-US" b="0"/>
          </a:p>
          <a:p>
            <a:pPr lvl="1"/>
            <a:r>
              <a:rPr lang="zh-CN" altLang="en-US" b="0"/>
              <a:t>When users perform a function outside their normal sequence of events, it</a:t>
            </a:r>
            <a:r>
              <a:rPr lang="en-US" altLang="zh-CN" b="0"/>
              <a:t>'</a:t>
            </a:r>
            <a:r>
              <a:rPr lang="zh-CN" altLang="en-US" b="0"/>
              <a:t>s usually desirable to provide a special place in which  </a:t>
            </a:r>
            <a:r>
              <a:rPr lang="en-US" altLang="zh-CN" b="0"/>
              <a:t>t</a:t>
            </a:r>
            <a:r>
              <a:rPr lang="zh-CN" altLang="en-US" b="0"/>
              <a:t>o perform it.</a:t>
            </a:r>
            <a:endParaRPr lang="zh-CN" altLang="en-US" b="0"/>
          </a:p>
          <a:p>
            <a:pPr lvl="1"/>
            <a:r>
              <a:rPr lang="en-US" altLang="zh-CN" b="0"/>
              <a:t>Example:</a:t>
            </a:r>
            <a:endParaRPr lang="en-US" altLang="zh-CN" b="0"/>
          </a:p>
          <a:p>
            <a:pPr lvl="2"/>
            <a:r>
              <a:rPr lang="en-US" altLang="zh-CN" b="0"/>
              <a:t>Purging</a:t>
            </a:r>
            <a:r>
              <a:rPr lang="zh-CN" altLang="zh-CN" b="0"/>
              <a:t>（清除）</a:t>
            </a:r>
            <a:r>
              <a:rPr lang="en-US" altLang="zh-CN" b="0"/>
              <a:t> a database is not a normal activity.</a:t>
            </a:r>
            <a:endParaRPr lang="en-US" altLang="zh-CN" b="0"/>
          </a:p>
          <a:p>
            <a:pPr lvl="2"/>
            <a:r>
              <a:rPr lang="en-US" altLang="zh-CN" b="0"/>
              <a:t>It is entirely appropriate for the application to lead the user into a separate room—a window or dialog—to handle that function.</a:t>
            </a:r>
            <a:endParaRPr lang="en-US" altLang="zh-CN" b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/>
              <a:t>Menus</a:t>
            </a:r>
            <a:endParaRPr lang="zh-CN" altLang="en-US"/>
          </a:p>
        </p:txBody>
      </p:sp>
      <p:sp>
        <p:nvSpPr>
          <p:cNvPr id="26626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Menus as a pedagogic vector</a:t>
            </a:r>
            <a:endParaRPr lang="zh-CN" altLang="en-US" b="0"/>
          </a:p>
          <a:p>
            <a:pPr lvl="1"/>
            <a:r>
              <a:rPr lang="zh-CN" altLang="en-US" b="0"/>
              <a:t>For an infrequent user</a:t>
            </a:r>
            <a:endParaRPr lang="zh-CN" altLang="en-US" b="0"/>
          </a:p>
          <a:p>
            <a:pPr lvl="2"/>
            <a:r>
              <a:rPr lang="zh-CN" altLang="en-US" b="0"/>
              <a:t>the menu</a:t>
            </a:r>
            <a:r>
              <a:rPr lang="en-US" altLang="zh-CN" b="0"/>
              <a:t>'</a:t>
            </a:r>
            <a:r>
              <a:rPr lang="zh-CN" altLang="en-US" b="0"/>
              <a:t>s main task is as an index to known tools</a:t>
            </a:r>
            <a:r>
              <a:rPr lang="en-US" altLang="zh-CN" b="0"/>
              <a:t>.</a:t>
            </a:r>
            <a:endParaRPr lang="en-US" altLang="zh-CN" b="0"/>
          </a:p>
          <a:p>
            <a:pPr lvl="1"/>
            <a:r>
              <a:rPr lang="en-US" altLang="zh-CN" b="0"/>
              <a:t>For a frequent user</a:t>
            </a:r>
            <a:endParaRPr lang="en-US" altLang="zh-CN" b="0"/>
          </a:p>
          <a:p>
            <a:pPr lvl="2"/>
            <a:r>
              <a:rPr lang="en-US" altLang="zh-CN" b="0"/>
              <a:t>menus provide a stable physical location at which to access one of hundreds of possible commands. </a:t>
            </a:r>
            <a:endParaRPr lang="en-US" altLang="zh-CN" b="0"/>
          </a:p>
          <a:p>
            <a:pPr lvl="2"/>
            <a:r>
              <a:rPr lang="en-US" altLang="zh-CN" b="0"/>
              <a:t>or a quick reminder about keyboard shortcuts.</a:t>
            </a:r>
            <a:endParaRPr lang="en-US" altLang="zh-CN" b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/>
              <a:t>Menus</a:t>
            </a:r>
            <a:endParaRPr lang="zh-CN" altLang="en-US"/>
          </a:p>
        </p:txBody>
      </p:sp>
      <p:sp>
        <p:nvSpPr>
          <p:cNvPr id="27650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Disabled menu items</a:t>
            </a:r>
            <a:endParaRPr lang="zh-CN" altLang="en-US" b="0"/>
          </a:p>
          <a:p>
            <a:pPr lvl="1"/>
            <a:r>
              <a:rPr lang="zh-CN" altLang="en-US" b="0"/>
              <a:t>An important menu convention is to disable (make nonfunctional) menu items when they are unavailable in a given state or are irrelevant to the selected data object or item.</a:t>
            </a:r>
            <a:endParaRPr lang="zh-CN" altLang="en-US" b="0"/>
          </a:p>
          <a:p>
            <a:pPr lvl="1"/>
            <a:r>
              <a:rPr lang="zh-CN" altLang="en-US" b="0"/>
              <a:t>This is a useful and expected idiom.</a:t>
            </a:r>
            <a:endParaRPr lang="zh-CN" altLang="en-US" b="0"/>
          </a:p>
          <a:p>
            <a:pPr lvl="1"/>
            <a:endParaRPr lang="en-US" altLang="zh-CN" b="0"/>
          </a:p>
        </p:txBody>
      </p:sp>
      <p:pic>
        <p:nvPicPr>
          <p:cNvPr id="2765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400" y="4913313"/>
            <a:ext cx="7283450" cy="10715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标题 6145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en-US" altLang="zh-CN" dirty="0"/>
              <a:t>Contents</a:t>
            </a:r>
            <a:endParaRPr lang="en-US" altLang="zh-CN" dirty="0"/>
          </a:p>
        </p:txBody>
      </p:sp>
      <p:sp>
        <p:nvSpPr>
          <p:cNvPr id="5122" name="文本占位符 6146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en-US" altLang="zh-CN"/>
              <a:t>6.1 Design Framework </a:t>
            </a:r>
            <a:endParaRPr lang="en-US" altLang="zh-CN"/>
          </a:p>
          <a:p>
            <a:r>
              <a:rPr lang="en-US" altLang="zh-CN"/>
              <a:t>6.2 Design Techniques and Rules</a:t>
            </a:r>
            <a:endParaRPr lang="en-US" altLang="zh-CN"/>
          </a:p>
          <a:p>
            <a:r>
              <a:rPr lang="en-US" altLang="zh-CN"/>
              <a:t>6.3 Design Details</a:t>
            </a:r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/>
              <a:t>Check </a:t>
            </a:r>
            <a:r>
              <a:rPr lang="en-US" altLang="zh-CN"/>
              <a:t>M</a:t>
            </a:r>
            <a:r>
              <a:rPr lang="zh-CN" altLang="en-US"/>
              <a:t>ark </a:t>
            </a:r>
            <a:r>
              <a:rPr lang="en-US" altLang="zh-CN"/>
              <a:t>M</a:t>
            </a:r>
            <a:r>
              <a:rPr lang="zh-CN" altLang="en-US"/>
              <a:t>enu </a:t>
            </a:r>
            <a:r>
              <a:rPr lang="en-US" altLang="zh-CN"/>
              <a:t>I</a:t>
            </a:r>
            <a:r>
              <a:rPr lang="zh-CN" altLang="en-US"/>
              <a:t>tems</a:t>
            </a:r>
            <a:endParaRPr lang="zh-CN" altLang="en-US"/>
          </a:p>
        </p:txBody>
      </p:sp>
      <p:sp>
        <p:nvSpPr>
          <p:cNvPr id="28674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sz="2800" b="0"/>
              <a:t>Check marks next to menu items are usually used to enable and disable aspects of the application</a:t>
            </a:r>
            <a:r>
              <a:rPr lang="en-US" altLang="zh-CN" sz="2800" b="0"/>
              <a:t>'</a:t>
            </a:r>
            <a:r>
              <a:rPr lang="zh-CN" altLang="en-US" sz="2800" b="0"/>
              <a:t>s interface or adjusting the display of data objects.</a:t>
            </a:r>
            <a:endParaRPr lang="zh-CN" altLang="en-US" sz="2800" b="0"/>
          </a:p>
          <a:p>
            <a:r>
              <a:rPr lang="zh-CN" altLang="en-US" sz="2800" b="0"/>
              <a:t>This idiom is probably best used in applications with fairly simple menu structures.</a:t>
            </a:r>
            <a:endParaRPr lang="zh-CN" altLang="en-US" sz="2800" b="0"/>
          </a:p>
          <a:p>
            <a:r>
              <a:rPr lang="zh-CN" altLang="en-US" sz="2800" b="0"/>
              <a:t>If the attributes in question are frequently toggled, they should also be accessible from a toolbar.</a:t>
            </a:r>
            <a:endParaRPr lang="zh-CN" altLang="en-US" sz="2800" b="0"/>
          </a:p>
          <a:p>
            <a:endParaRPr lang="zh-CN" altLang="en-US" sz="2800" b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Check Mark Menu Items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698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If they are infrequently accessed and menu space is at a premium, all similar attributes could be gathered in a dialog box that would provide more instruction and context</a:t>
            </a:r>
            <a:r>
              <a:rPr lang="en-US" altLang="zh-CN" b="0"/>
              <a:t>.</a:t>
            </a:r>
            <a:endParaRPr lang="zh-CN" altLang="en-US" b="0"/>
          </a:p>
          <a:p>
            <a:r>
              <a:rPr lang="zh-CN" altLang="en-US" b="0"/>
              <a:t>A check mark menu item is vastly preferable to a flip-flop menu item that alternates between two states, always showing the one currently not chosen.</a:t>
            </a:r>
            <a:endParaRPr lang="zh-CN" altLang="en-US" b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Icons on Menus</a:t>
            </a:r>
            <a:endParaRPr kumimoji="0" lang="zh-CN" altLang="en-US" sz="4200" b="1" i="0" u="none" strike="noStrike" kern="1200" cap="none" spc="0" normalizeH="0" baseline="0" noProof="1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722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Visual symbols next to text items help users recognize them without having to read</a:t>
            </a:r>
            <a:r>
              <a:rPr lang="en-US" altLang="zh-CN" b="0"/>
              <a:t>.</a:t>
            </a:r>
            <a:endParaRPr lang="en-US" altLang="zh-CN" b="0"/>
          </a:p>
          <a:p>
            <a:r>
              <a:rPr lang="en-US" altLang="zh-CN" b="0"/>
              <a:t>A menu item should show the same icon as its corresponding toolbar icon button.</a:t>
            </a:r>
            <a:endParaRPr lang="en-US" altLang="zh-CN" b="0"/>
          </a:p>
        </p:txBody>
      </p:sp>
      <p:pic>
        <p:nvPicPr>
          <p:cNvPr id="3072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4768850"/>
            <a:ext cx="7766050" cy="1143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Accelerators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746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Accelerators or keyboard shortcuts provide an easy way to invoke functions from the keyboard.</a:t>
            </a:r>
            <a:endParaRPr lang="zh-CN" altLang="en-US" b="0"/>
          </a:p>
          <a:p>
            <a:r>
              <a:rPr lang="zh-CN" altLang="en-US" b="0"/>
              <a:t>Three tips help you successfully create good accelerators:</a:t>
            </a:r>
            <a:endParaRPr lang="zh-CN" altLang="en-US" b="0"/>
          </a:p>
          <a:p>
            <a:pPr lvl="1"/>
            <a:r>
              <a:rPr lang="zh-CN" altLang="en-US" b="0"/>
              <a:t>Follow standards.</a:t>
            </a:r>
            <a:endParaRPr lang="zh-CN" altLang="en-US" b="0"/>
          </a:p>
          <a:p>
            <a:pPr lvl="1"/>
            <a:r>
              <a:rPr lang="zh-CN" altLang="en-US" b="0"/>
              <a:t>Provide for the daily use of accelerators.</a:t>
            </a:r>
            <a:endParaRPr lang="zh-CN" altLang="en-US" b="0"/>
          </a:p>
          <a:p>
            <a:pPr lvl="1"/>
            <a:r>
              <a:rPr lang="zh-CN" altLang="en-US" b="0"/>
              <a:t>Show how to access accelerators.</a:t>
            </a:r>
            <a:endParaRPr lang="zh-CN" altLang="en-US" b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Accelerators</a:t>
            </a:r>
            <a:endParaRPr kumimoji="0" lang="zh-CN" altLang="en-US" sz="4200" b="1" i="0" u="none" strike="noStrike" kern="1200" cap="none" spc="0" normalizeH="0" baseline="0" noProof="1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770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sz="2400" b="0"/>
              <a:t>Where standard accelerators exist, use them.</a:t>
            </a:r>
            <a:endParaRPr lang="zh-CN" altLang="en-US" sz="2400" b="0"/>
          </a:p>
          <a:p>
            <a:r>
              <a:rPr lang="zh-CN" altLang="en-US" sz="2400" b="0"/>
              <a:t>Identifying the set of commands that will be needed for daily use is the tricky part.</a:t>
            </a:r>
            <a:endParaRPr lang="zh-CN" altLang="en-US" sz="2400" b="0"/>
          </a:p>
          <a:p>
            <a:r>
              <a:rPr lang="zh-CN" altLang="en-US" sz="2400" b="0"/>
              <a:t>The best approach is to perform a triage operation on the available functions.</a:t>
            </a:r>
            <a:endParaRPr lang="zh-CN" altLang="en-US" sz="2400" b="0"/>
          </a:p>
          <a:p>
            <a:r>
              <a:rPr lang="zh-CN" altLang="en-US" sz="2400" b="0"/>
              <a:t>Don</a:t>
            </a:r>
            <a:r>
              <a:rPr lang="en-US" altLang="zh-CN" sz="2400" b="0"/>
              <a:t>'</a:t>
            </a:r>
            <a:r>
              <a:rPr lang="zh-CN" altLang="en-US" sz="2400" b="0"/>
              <a:t>t forget to show the accelerator in the menu.</a:t>
            </a:r>
            <a:endParaRPr lang="zh-CN" altLang="en-US" sz="2400" b="0"/>
          </a:p>
          <a:p>
            <a:r>
              <a:rPr lang="zh-CN" altLang="en-US" sz="2400" b="0"/>
              <a:t>When assigning the key to be paired with the modifier key, try to use the first letter of the command name</a:t>
            </a:r>
            <a:r>
              <a:rPr lang="en-US" altLang="zh-CN" sz="2400" b="0"/>
              <a:t>.</a:t>
            </a:r>
            <a:endParaRPr lang="en-US" altLang="zh-CN" sz="2400" b="0"/>
          </a:p>
          <a:p>
            <a:r>
              <a:rPr lang="en-US" altLang="zh-CN" sz="2400" b="0"/>
              <a:t>Some applications offer user-configurable accelerators.</a:t>
            </a:r>
            <a:endParaRPr lang="en-US" altLang="zh-CN" sz="2400" b="0"/>
          </a:p>
          <a:p>
            <a:r>
              <a:rPr lang="en-US" altLang="zh-CN" sz="2400" b="0"/>
              <a:t>Be sure to include a Return to Defaults control along with any customization tools.</a:t>
            </a:r>
            <a:endParaRPr lang="en-US" altLang="zh-CN" sz="2400" b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Access Keys</a:t>
            </a:r>
            <a:endParaRPr kumimoji="0" lang="zh-CN" altLang="en-US" sz="4200" b="1" i="0" u="none" strike="noStrike" kern="1200" cap="none" spc="0" normalizeH="0" baseline="0" noProof="1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818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sz="2800" b="0"/>
              <a:t>Access keys or mnemonics are another Windows standard for adding keystroke commands in parallel to the direct manipulation of menus and dialogs.</a:t>
            </a:r>
            <a:endParaRPr lang="zh-CN" altLang="en-US" sz="2800" b="0"/>
          </a:p>
          <a:p>
            <a:r>
              <a:rPr lang="zh-CN" altLang="en-US" sz="2800" b="0"/>
              <a:t>Mnemonics are accessed using the Alt key, arrow keys, and the underlined letter in a menu item or title.</a:t>
            </a:r>
            <a:endParaRPr lang="zh-CN" altLang="en-US" sz="2800" b="0"/>
          </a:p>
          <a:p>
            <a:r>
              <a:rPr lang="zh-CN" altLang="en-US" sz="2800" b="0"/>
              <a:t>The main purpose of mnemonics is to provide a keyboard equivalent for each menu command.</a:t>
            </a:r>
            <a:endParaRPr lang="zh-CN" altLang="en-US" sz="2800" b="0"/>
          </a:p>
          <a:p>
            <a:r>
              <a:rPr lang="zh-CN" altLang="en-US" sz="2800" b="0"/>
              <a:t>Mnemonics are not optional.</a:t>
            </a:r>
            <a:endParaRPr lang="zh-CN" altLang="en-US" sz="2800" b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Cascading Menus vs. Monocline Groupings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686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2600" y="1768475"/>
            <a:ext cx="5638800" cy="4406900"/>
          </a:xfrm>
          <a:ln/>
        </p:spPr>
      </p:pic>
      <p:sp>
        <p:nvSpPr>
          <p:cNvPr id="36867" name="文本框 4"/>
          <p:cNvSpPr txBox="1"/>
          <p:nvPr/>
        </p:nvSpPr>
        <p:spPr>
          <a:xfrm>
            <a:off x="1614488" y="6276975"/>
            <a:ext cx="6650037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An example of a cascading menu from Microsoft Word.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Cascading Menus vs. Monocline Groupings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en-US" altLang="zh-CN" sz="2400" b="0"/>
              <a:t>O</a:t>
            </a:r>
            <a:r>
              <a:rPr lang="zh-CN" altLang="en-US" sz="2400" b="0"/>
              <a:t>nly one level deep—a monocline grouping, or flat hierarchy.</a:t>
            </a:r>
            <a:endParaRPr lang="zh-CN" altLang="en-US" sz="2400" b="0"/>
          </a:p>
          <a:p>
            <a:r>
              <a:rPr lang="en-US" altLang="zh-CN" sz="2400" b="0"/>
              <a:t>F</a:t>
            </a:r>
            <a:r>
              <a:rPr lang="zh-CN" altLang="en-US" sz="2400" b="0"/>
              <a:t>or novice users, flattening the organization of user choices can greatly improve the discoverability and learnability of application user interfaces.</a:t>
            </a:r>
            <a:endParaRPr lang="zh-CN" altLang="en-US" sz="2400" b="0"/>
          </a:p>
          <a:p>
            <a:r>
              <a:rPr lang="zh-CN" altLang="en-US" sz="2400" b="0"/>
              <a:t>The need to go to additional levels of menus is today almost superfluous.</a:t>
            </a:r>
            <a:endParaRPr lang="zh-CN" altLang="en-US" sz="2400" b="0"/>
          </a:p>
          <a:p>
            <a:r>
              <a:rPr lang="zh-CN" altLang="en-US" sz="2400" b="0"/>
              <a:t>If they must be used at all, cascading menus should be employed only in sophisticated sovereign applications, for rarely used functions. If you implement cascading menus, be sure to allow for a wide threshold in mouse movement so that the submenu doesn</a:t>
            </a:r>
            <a:r>
              <a:rPr lang="en-US" altLang="zh-CN" sz="2400" b="0"/>
              <a:t>'</a:t>
            </a:r>
            <a:r>
              <a:rPr lang="zh-CN" altLang="en-US" sz="2400" b="0"/>
              <a:t>t disappear if the mouse cursor deviates slightly from it.</a:t>
            </a:r>
            <a:endParaRPr lang="zh-CN" altLang="en-US" sz="2400" b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/>
              <a:t>Toolbars, Palettes, and Sidebars</a:t>
            </a:r>
            <a:endParaRPr lang="zh-CN" altLang="en-US"/>
          </a:p>
        </p:txBody>
      </p:sp>
      <p:sp>
        <p:nvSpPr>
          <p:cNvPr id="38914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Microsoft was the first to introduce the toolbar to mainstream user interfaces.</a:t>
            </a:r>
            <a:endParaRPr lang="zh-CN" altLang="en-US" b="0"/>
          </a:p>
          <a:p>
            <a:r>
              <a:rPr lang="zh-CN" altLang="en-US" b="0"/>
              <a:t>The invention of the toolbar addressed the shortcomings of the modal pull-down menu:</a:t>
            </a:r>
            <a:endParaRPr lang="zh-CN" altLang="en-US" b="0"/>
          </a:p>
          <a:p>
            <a:pPr lvl="1"/>
            <a:r>
              <a:rPr lang="en-US" altLang="zh-CN" b="0"/>
              <a:t>slow discoverability</a:t>
            </a:r>
            <a:endParaRPr lang="en-US" altLang="zh-CN" b="0"/>
          </a:p>
          <a:p>
            <a:pPr lvl="1"/>
            <a:r>
              <a:rPr lang="en-US" altLang="zh-CN" b="0"/>
              <a:t>extra physical work to execute functions</a:t>
            </a:r>
            <a:endParaRPr lang="en-US" altLang="zh-CN" b="0"/>
          </a:p>
          <a:p>
            <a:r>
              <a:rPr lang="en-US" altLang="zh-CN" b="0"/>
              <a:t>Toolbar functions are modeless: </a:t>
            </a:r>
            <a:endParaRPr lang="en-US" altLang="zh-CN" b="0"/>
          </a:p>
          <a:p>
            <a:pPr lvl="1"/>
            <a:r>
              <a:rPr lang="en-US" altLang="zh-CN" b="0"/>
              <a:t>always plainly visible, which users can trigger with a single mouse movement and click.</a:t>
            </a:r>
            <a:endParaRPr lang="en-US" altLang="zh-CN" b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Toolbars</a:t>
            </a:r>
            <a:endParaRPr kumimoji="0" lang="zh-CN" altLang="en-US" sz="4200" b="1" i="0" u="none" strike="noStrike" kern="1200" cap="none" spc="0" normalizeH="0" baseline="0" noProof="1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938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sz="2800" b="0"/>
              <a:t>Toolbars and menus</a:t>
            </a:r>
            <a:endParaRPr lang="zh-CN" altLang="en-US" sz="2800" b="0"/>
          </a:p>
          <a:p>
            <a:pPr lvl="1"/>
            <a:r>
              <a:rPr lang="zh-CN" altLang="en-US" sz="2400" b="0"/>
              <a:t>Whereas menus are complete toolsets with the main purpose of teaching inexperienced users and organizing seldom-used advanced functions, toolbars are for frequently used commands and cater to perpetual intermediates.</a:t>
            </a:r>
            <a:endParaRPr lang="zh-CN" altLang="en-US" sz="2400" b="0"/>
          </a:p>
          <a:p>
            <a:pPr lvl="1"/>
            <a:r>
              <a:rPr lang="zh-CN" altLang="en-US" sz="2400" b="0"/>
              <a:t>They complement each other perfectly, addressing different user needs at different times.</a:t>
            </a:r>
            <a:endParaRPr lang="zh-CN" altLang="en-US" sz="2400" b="0"/>
          </a:p>
          <a:p>
            <a:pPr lvl="1"/>
            <a:r>
              <a:rPr lang="zh-CN" altLang="en-US" sz="2400" b="0"/>
              <a:t>It</a:t>
            </a:r>
            <a:r>
              <a:rPr lang="en-US" altLang="zh-CN" sz="2400" b="0"/>
              <a:t>'</a:t>
            </a:r>
            <a:r>
              <a:rPr lang="zh-CN" altLang="en-US" sz="2400" b="0"/>
              <a:t>s thus a mistake to think of toolbars as simply a speedy version of menus. Think of</a:t>
            </a:r>
            <a:endParaRPr lang="zh-CN" altLang="en-US" sz="2400" b="0"/>
          </a:p>
          <a:p>
            <a:pPr lvl="1"/>
            <a:r>
              <a:rPr lang="zh-CN" altLang="en-US" sz="2400" b="0"/>
              <a:t>them rather as receptacles for the essential functions that most users will use the most.</a:t>
            </a:r>
            <a:endParaRPr lang="zh-CN" altLang="en-US" sz="2400" b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en-US" altLang="zh-CN"/>
              <a:t>6.3 Design Details-1</a:t>
            </a:r>
            <a:endParaRPr lang="zh-CN" altLang="en-US"/>
          </a:p>
        </p:txBody>
      </p:sp>
      <p:pic>
        <p:nvPicPr>
          <p:cNvPr id="6146" name="图片 38914" descr="gif02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27525" y="3076575"/>
            <a:ext cx="1185863" cy="2892425"/>
          </a:xfrm>
          <a:ln/>
        </p:spPr>
      </p:pic>
      <p:sp>
        <p:nvSpPr>
          <p:cNvPr id="2" name="文本框 1"/>
          <p:cNvSpPr txBox="1"/>
          <p:nvPr/>
        </p:nvSpPr>
        <p:spPr>
          <a:xfrm>
            <a:off x="1979295" y="2240280"/>
            <a:ext cx="5401945" cy="645160"/>
          </a:xfrm>
          <a:prstGeom prst="rect">
            <a:avLst/>
          </a:prstGeom>
          <a:noFill/>
        </p:spPr>
        <p:txBody>
          <a:bodyPr wrap="square" rtlCol="0" anchor="t">
            <a:prstTxWarp prst="textArchUp">
              <a:avLst/>
            </a:prstTxWarp>
            <a:spAutoFit/>
          </a:bodyPr>
          <a:p>
            <a:r>
              <a:rPr lang="en-US" altLang="zh-CN" sz="36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Designing for the Desktop</a:t>
            </a:r>
            <a:endParaRPr lang="en-US" altLang="zh-CN" sz="3600" noProof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5400000" scaled="0"/>
              </a:gradFill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Toolbars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962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Toolbars vs</a:t>
            </a:r>
            <a:r>
              <a:rPr lang="en-US" altLang="zh-CN" b="0"/>
              <a:t>.</a:t>
            </a:r>
            <a:r>
              <a:rPr lang="zh-CN" altLang="en-US" b="0"/>
              <a:t> modeless dialogs</a:t>
            </a:r>
            <a:endParaRPr lang="zh-CN" altLang="en-US" b="0"/>
          </a:p>
          <a:p>
            <a:pPr lvl="1"/>
            <a:r>
              <a:rPr lang="zh-CN" altLang="en-US" b="0"/>
              <a:t>Toolbars are modeless, but they don’t introduce the conundrums that modeless dialogs do.</a:t>
            </a:r>
            <a:endParaRPr lang="zh-CN" altLang="en-US" b="0"/>
          </a:p>
          <a:p>
            <a:pPr lvl="1"/>
            <a:r>
              <a:rPr lang="zh-CN" altLang="en-US" b="0"/>
              <a:t>They also posess two useful characteristics that modeless dialog boxes don</a:t>
            </a:r>
            <a:r>
              <a:rPr lang="en-US" altLang="zh-CN" b="0"/>
              <a:t>'</a:t>
            </a:r>
            <a:r>
              <a:rPr lang="zh-CN" altLang="en-US" b="0"/>
              <a:t>t:</a:t>
            </a:r>
            <a:endParaRPr lang="zh-CN" altLang="en-US" b="0"/>
          </a:p>
          <a:p>
            <a:pPr lvl="2"/>
            <a:r>
              <a:rPr lang="zh-CN" altLang="en-US" b="0"/>
              <a:t> First, they are visually different from modal dialog boxes </a:t>
            </a:r>
            <a:endParaRPr lang="zh-CN" altLang="en-US" b="0"/>
          </a:p>
          <a:p>
            <a:pPr lvl="2"/>
            <a:r>
              <a:rPr lang="zh-CN" altLang="en-US" b="0"/>
              <a:t>second, there is no need to </a:t>
            </a:r>
            <a:r>
              <a:rPr lang="en-US" altLang="zh-CN" b="0"/>
              <a:t>w</a:t>
            </a:r>
            <a:r>
              <a:rPr lang="zh-CN" altLang="en-US" b="0"/>
              <a:t>orry about dismissing them, because they are always available</a:t>
            </a:r>
            <a:endParaRPr lang="zh-CN" altLang="en-US" b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宋体" panose="02010600030101010101" pitchFamily="2" charset="-122"/>
              </a:rPr>
              <a:t>Toolbars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986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Toolbars vs</a:t>
            </a:r>
            <a:r>
              <a:rPr lang="en-US" altLang="zh-CN" b="0"/>
              <a:t>.</a:t>
            </a:r>
            <a:r>
              <a:rPr lang="zh-CN" altLang="en-US" b="0"/>
              <a:t> modeless dialogs</a:t>
            </a:r>
            <a:endParaRPr lang="zh-CN" altLang="en-US" b="0"/>
          </a:p>
          <a:p>
            <a:pPr lvl="1"/>
            <a:r>
              <a:rPr lang="zh-CN" altLang="en-US" b="0"/>
              <a:t>Modeless dialogs, are conventional free-floating windows; users can position them on the screen wherever they like.</a:t>
            </a:r>
            <a:endParaRPr lang="zh-CN" altLang="en-US" b="0"/>
          </a:p>
          <a:p>
            <a:pPr lvl="1"/>
            <a:r>
              <a:rPr lang="en-US" altLang="zh-CN" b="0"/>
              <a:t>T</a:t>
            </a:r>
            <a:r>
              <a:rPr lang="zh-CN" altLang="en-US" b="0"/>
              <a:t>his results in window management excise.</a:t>
            </a:r>
            <a:endParaRPr lang="zh-CN" altLang="en-US" b="0"/>
          </a:p>
          <a:p>
            <a:pPr lvl="1"/>
            <a:r>
              <a:rPr lang="zh-CN" altLang="en-US" b="0"/>
              <a:t>While this is certainly a chore, it can also sometimes be handy to have your toolset right next to what you are working on.</a:t>
            </a:r>
            <a:endParaRPr lang="zh-CN" altLang="en-US" b="0"/>
          </a:p>
          <a:p>
            <a:pPr lvl="1"/>
            <a:r>
              <a:rPr lang="zh-CN" altLang="en-US" b="0"/>
              <a:t>Docking toolbars are a good solution to this conundrum.</a:t>
            </a:r>
            <a:endParaRPr lang="zh-CN" altLang="en-US" b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宋体" panose="02010600030101010101" pitchFamily="2" charset="-122"/>
              </a:rPr>
              <a:t>Toolbars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010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sz="2800" b="0"/>
              <a:t>Toolbar buttons</a:t>
            </a:r>
            <a:endParaRPr lang="zh-CN" altLang="en-US" sz="2800" b="0"/>
          </a:p>
          <a:p>
            <a:pPr lvl="1"/>
            <a:r>
              <a:rPr lang="zh-CN" altLang="en-US" sz="2400" b="0"/>
              <a:t>Icon buttons are an excellent visual mnemonic for a function.</a:t>
            </a:r>
            <a:endParaRPr lang="zh-CN" altLang="en-US" sz="2400" b="0"/>
          </a:p>
          <a:p>
            <a:pPr lvl="1"/>
            <a:r>
              <a:rPr lang="zh-CN" altLang="en-US" sz="2400" b="0"/>
              <a:t>They can be hard for newcomers to interpret</a:t>
            </a:r>
            <a:r>
              <a:rPr lang="en-US" altLang="zh-CN" sz="2400" b="0"/>
              <a:t>.</a:t>
            </a:r>
            <a:r>
              <a:rPr lang="zh-CN" altLang="en-US" sz="2400" b="0"/>
              <a:t> </a:t>
            </a:r>
            <a:endParaRPr lang="zh-CN" altLang="en-US" sz="2400" b="0"/>
          </a:p>
          <a:p>
            <a:pPr lvl="1"/>
            <a:r>
              <a:rPr lang="en-US" altLang="zh-CN" sz="2400" b="0"/>
              <a:t>T</a:t>
            </a:r>
            <a:r>
              <a:rPr lang="zh-CN" altLang="en-US" sz="2400" b="0"/>
              <a:t>hey</a:t>
            </a:r>
            <a:r>
              <a:rPr lang="en-US" altLang="zh-CN" sz="2400" b="0"/>
              <a:t>'</a:t>
            </a:r>
            <a:r>
              <a:rPr lang="zh-CN" altLang="en-US" sz="2400" b="0"/>
              <a:t>re not for newcomers.</a:t>
            </a:r>
            <a:endParaRPr lang="zh-CN" altLang="en-US" sz="2400" b="0"/>
          </a:p>
          <a:p>
            <a:pPr lvl="1"/>
            <a:r>
              <a:rPr lang="zh-CN" altLang="en-US" sz="2400" b="0"/>
              <a:t>The image on the icon button doesn</a:t>
            </a:r>
            <a:r>
              <a:rPr lang="en-US" altLang="zh-CN" sz="2400" b="0"/>
              <a:t>'</a:t>
            </a:r>
            <a:r>
              <a:rPr lang="zh-CN" altLang="en-US" sz="2400" b="0"/>
              <a:t>t need to teach users its purpose</a:t>
            </a:r>
            <a:r>
              <a:rPr lang="en-US" altLang="zh-CN" sz="2400" b="0"/>
              <a:t>.</a:t>
            </a:r>
            <a:endParaRPr lang="en-US" altLang="zh-CN" sz="2400" b="0"/>
          </a:p>
          <a:p>
            <a:pPr lvl="1"/>
            <a:r>
              <a:rPr lang="en-US" altLang="zh-CN" sz="2400" b="0"/>
              <a:t>It merely needs to be easy to distinguish from the other icons in the set.</a:t>
            </a:r>
            <a:endParaRPr lang="en-US" altLang="zh-CN" sz="2400" b="0"/>
          </a:p>
          <a:p>
            <a:pPr lvl="1"/>
            <a:r>
              <a:rPr lang="en-US" altLang="zh-CN" sz="2400" b="0"/>
              <a:t>One of the most effective is including the toolbar icons on the corresponding menu items. </a:t>
            </a:r>
            <a:endParaRPr lang="en-US" altLang="zh-CN" sz="2400" b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宋体" panose="02010600030101010101" pitchFamily="2" charset="-122"/>
              </a:rPr>
              <a:t>Toolbars</a:t>
            </a:r>
            <a:endParaRPr kumimoji="0" lang="zh-CN" altLang="en-US" sz="4200" b="1" i="0" u="none" strike="noStrike" kern="1200" cap="none" spc="0" normalizeH="0" baseline="0" noProof="1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034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sz="2800" b="0"/>
              <a:t>ToolTips</a:t>
            </a:r>
            <a:endParaRPr lang="zh-CN" altLang="en-US" sz="2800" b="0"/>
          </a:p>
          <a:p>
            <a:pPr lvl="1"/>
            <a:r>
              <a:rPr lang="zh-CN" altLang="en-US" sz="2400" b="0"/>
              <a:t>Icons are useful for allowing quick classification</a:t>
            </a:r>
            <a:r>
              <a:rPr lang="en-US" altLang="zh-CN" sz="2400" b="0"/>
              <a:t>.</a:t>
            </a:r>
            <a:endParaRPr lang="en-US" altLang="zh-CN" sz="2400" b="0"/>
          </a:p>
          <a:p>
            <a:pPr lvl="1"/>
            <a:r>
              <a:rPr lang="en-US" altLang="zh-CN" sz="2400" b="0"/>
              <a:t>We need text to tell us exactly what the object is for.</a:t>
            </a:r>
            <a:endParaRPr lang="en-US" altLang="zh-CN" sz="2400" b="0"/>
          </a:p>
          <a:p>
            <a:pPr lvl="1"/>
            <a:r>
              <a:rPr lang="en-US" altLang="zh-CN" sz="2400" b="0"/>
              <a:t>The problem is that using both text and images can be very expensive in terms of pixels.</a:t>
            </a:r>
            <a:endParaRPr lang="en-US" altLang="zh-CN" sz="2400" b="0"/>
          </a:p>
          <a:p>
            <a:pPr lvl="1"/>
            <a:r>
              <a:rPr lang="en-US" altLang="zh-CN" sz="2400" b="0"/>
              <a:t>ToolTips are a clever and effective user interface idiom that adds a pedagogical vector to icon buttons without any of the drawbacks of text labeling</a:t>
            </a:r>
            <a:endParaRPr lang="en-US" altLang="zh-CN" sz="2400" b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4965700"/>
            <a:ext cx="6424613" cy="1852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5357813"/>
            <a:ext cx="8051800" cy="1228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宋体" panose="02010600030101010101" pitchFamily="2" charset="-122"/>
              </a:rPr>
              <a:t>Toolbars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058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Disabling toolbar controls</a:t>
            </a:r>
            <a:endParaRPr lang="zh-CN" altLang="en-US" b="0"/>
          </a:p>
          <a:p>
            <a:pPr lvl="1"/>
            <a:r>
              <a:rPr lang="zh-CN" altLang="en-US" b="0"/>
              <a:t>Toolbar controls should become disabled if they are not applicable to the current selection.</a:t>
            </a:r>
            <a:endParaRPr lang="zh-CN" altLang="en-US" b="0"/>
          </a:p>
          <a:p>
            <a:pPr lvl="1"/>
            <a:r>
              <a:rPr lang="zh-CN" altLang="en-US" b="0"/>
              <a:t>Some applications make disabled toolbar controls disappear. This can have undesirable effects, especially if the positions of other controls change as well.</a:t>
            </a:r>
            <a:endParaRPr lang="zh-CN" altLang="en-US" b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宋体" panose="02010600030101010101" pitchFamily="2" charset="-122"/>
              </a:rPr>
              <a:t>Toolbars</a:t>
            </a:r>
            <a:endParaRPr kumimoji="0" lang="zh-CN" altLang="en-US" sz="4200" b="1" i="0" u="none" strike="noStrike" kern="1200" cap="none" spc="0" normalizeH="0" baseline="0" noProof="1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6082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Toolbar control proliferation</a:t>
            </a:r>
            <a:endParaRPr lang="zh-CN" altLang="en-US" b="0"/>
          </a:p>
          <a:p>
            <a:pPr lvl="1"/>
            <a:endParaRPr lang="zh-CN" altLang="en-US" b="0"/>
          </a:p>
        </p:txBody>
      </p:sp>
      <p:pic>
        <p:nvPicPr>
          <p:cNvPr id="4608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0" y="2582863"/>
            <a:ext cx="7429500" cy="2924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宋体" panose="02010600030101010101" pitchFamily="2" charset="-122"/>
              </a:rPr>
              <a:t>Toolbars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106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Movable toolbars</a:t>
            </a:r>
            <a:endParaRPr lang="zh-CN" altLang="en-US" b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200275"/>
            <a:ext cx="7962900" cy="3752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00275"/>
            <a:ext cx="7467600" cy="4286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宋体" panose="02010600030101010101" pitchFamily="2" charset="-122"/>
              </a:rPr>
              <a:t>Toolbars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8130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Customizable toolbars</a:t>
            </a:r>
            <a:endParaRPr lang="zh-CN" altLang="en-US" b="0"/>
          </a:p>
          <a:p>
            <a:pPr lvl="1"/>
            <a:r>
              <a:rPr lang="zh-CN" altLang="en-US" b="0"/>
              <a:t>A dilemma arises from the fact that toolbars represent the frequently used functions for all users: At least a few of those functions are different for each type of user.</a:t>
            </a:r>
            <a:endParaRPr lang="zh-CN" altLang="en-US" b="0"/>
          </a:p>
          <a:p>
            <a:pPr lvl="1"/>
            <a:r>
              <a:rPr lang="zh-CN" altLang="en-US" b="0"/>
              <a:t>Ship the application with the best guess at what typical users</a:t>
            </a:r>
            <a:r>
              <a:rPr lang="en-US" altLang="zh-CN" b="0"/>
              <a:t>'</a:t>
            </a:r>
            <a:r>
              <a:rPr lang="zh-CN" altLang="en-US" b="0"/>
              <a:t> daily-use controls are, and let users with more exacting </a:t>
            </a:r>
            <a:r>
              <a:rPr lang="en-US" altLang="zh-CN" b="0"/>
              <a:t>n</a:t>
            </a:r>
            <a:r>
              <a:rPr lang="zh-CN" altLang="en-US" b="0"/>
              <a:t>eeds customize.</a:t>
            </a:r>
            <a:endParaRPr lang="zh-CN" altLang="en-US" b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宋体" panose="02010600030101010101" pitchFamily="2" charset="-122"/>
              </a:rPr>
              <a:t>Toolbars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9154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Contextual (pop-up) toolbars</a:t>
            </a:r>
            <a:endParaRPr lang="zh-CN" altLang="en-US" b="0"/>
          </a:p>
          <a:p>
            <a:pPr lvl="1"/>
            <a:r>
              <a:rPr lang="zh-CN" altLang="en-US" b="0"/>
              <a:t>A useful evolution of the toolbar idiom is the contextual toolbar. </a:t>
            </a:r>
            <a:endParaRPr lang="zh-CN" altLang="en-US" b="0"/>
          </a:p>
          <a:p>
            <a:pPr lvl="1"/>
            <a:r>
              <a:rPr lang="zh-CN" altLang="en-US" b="0"/>
              <a:t>Similar to a right-click contextual pop-up menu, it provides a small group of icon buttons adjacent to the mouse cursor.</a:t>
            </a:r>
            <a:endParaRPr lang="zh-CN" altLang="en-US" b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宋体" panose="02010600030101010101" pitchFamily="2" charset="-122"/>
              </a:rPr>
              <a:t>Toolbars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178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The ribbon control</a:t>
            </a:r>
            <a:endParaRPr lang="zh-CN" altLang="en-US" b="0"/>
          </a:p>
          <a:p>
            <a:pPr lvl="1"/>
            <a:r>
              <a:rPr lang="zh-CN" altLang="en-US" b="0"/>
              <a:t>In essence, it is an oversized, horizontal, tabbed toolbar with textual labels for groups of functions, as well as a heterogeneous presentation of icon buttons and textual commands</a:t>
            </a:r>
            <a:r>
              <a:rPr lang="en-US" altLang="zh-CN" b="0"/>
              <a:t>.</a:t>
            </a:r>
            <a:endParaRPr lang="en-US" altLang="zh-CN" b="0"/>
          </a:p>
          <a:p>
            <a:pPr lvl="1"/>
            <a:r>
              <a:rPr lang="en-US" altLang="zh-CN" b="0"/>
              <a:t>The tabs provide groupings similar to those used in menus</a:t>
            </a:r>
            <a:endParaRPr lang="en-US" altLang="zh-CN" b="0"/>
          </a:p>
        </p:txBody>
      </p:sp>
      <p:pic>
        <p:nvPicPr>
          <p:cNvPr id="5017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25" y="5513388"/>
            <a:ext cx="8915400" cy="885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en-US" altLang="zh-CN"/>
              <a:t>Designing for the Desktop</a:t>
            </a:r>
            <a:endParaRPr lang="en-US" altLang="zh-CN"/>
          </a:p>
        </p:txBody>
      </p:sp>
      <p:sp>
        <p:nvSpPr>
          <p:cNvPr id="7170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en-US" altLang="zh-CN" b="0"/>
              <a:t>T</a:t>
            </a:r>
            <a:r>
              <a:rPr lang="zh-CN" altLang="en-US" b="0"/>
              <a:t>he four pillars of the desktop UI paradigm: WIMP for short.</a:t>
            </a:r>
            <a:endParaRPr lang="zh-CN" altLang="en-US" b="0"/>
          </a:p>
        </p:txBody>
      </p:sp>
      <p:graphicFrame>
        <p:nvGraphicFramePr>
          <p:cNvPr id="7171" name="对象 3"/>
          <p:cNvGraphicFramePr/>
          <p:nvPr/>
        </p:nvGraphicFramePr>
        <p:xfrm>
          <a:off x="1458913" y="3684588"/>
          <a:ext cx="3319462" cy="256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153150" imgH="6267450" progId="Paint.Picture">
                  <p:embed/>
                </p:oleObj>
              </mc:Choice>
              <mc:Fallback>
                <p:oleObj name="" r:id="rId1" imgW="6153150" imgH="626745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58913" y="3684588"/>
                        <a:ext cx="3319462" cy="2566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对象 5"/>
          <p:cNvGraphicFramePr/>
          <p:nvPr/>
        </p:nvGraphicFramePr>
        <p:xfrm>
          <a:off x="4851400" y="3684588"/>
          <a:ext cx="3319463" cy="256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6153150" imgH="6267450" progId="Paint.Picture">
                  <p:embed/>
                </p:oleObj>
              </mc:Choice>
              <mc:Fallback>
                <p:oleObj name="" r:id="rId3" imgW="6153150" imgH="6267450" progId="Paint.Pictur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51400" y="3684588"/>
                        <a:ext cx="3319463" cy="2566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文本框 7"/>
          <p:cNvSpPr txBox="1"/>
          <p:nvPr/>
        </p:nvSpPr>
        <p:spPr>
          <a:xfrm>
            <a:off x="1522413" y="6251575"/>
            <a:ext cx="1420812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W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indows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4" name="文本框 8"/>
          <p:cNvSpPr txBox="1"/>
          <p:nvPr/>
        </p:nvSpPr>
        <p:spPr>
          <a:xfrm>
            <a:off x="3533775" y="6251575"/>
            <a:ext cx="9112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cons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5" name="文本框 9"/>
          <p:cNvSpPr txBox="1"/>
          <p:nvPr/>
        </p:nvSpPr>
        <p:spPr>
          <a:xfrm>
            <a:off x="5119688" y="6251575"/>
            <a:ext cx="10985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M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enus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6" name="文本框 10"/>
          <p:cNvSpPr txBox="1"/>
          <p:nvPr/>
        </p:nvSpPr>
        <p:spPr>
          <a:xfrm>
            <a:off x="6796088" y="6251575"/>
            <a:ext cx="11493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ointer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34185" y="2766694"/>
            <a:ext cx="6120765" cy="904434"/>
          </a:xfrm>
          <a:prstGeom prst="rect">
            <a:avLst/>
          </a:prstGeom>
          <a:noFill/>
          <a:effectLst>
            <a:innerShdw blurRad="63500" dist="50800" dir="5400000">
              <a:srgbClr val="FF9933">
                <a:alpha val="50000"/>
              </a:srgbClr>
            </a:innerShdw>
          </a:effectLst>
        </p:spPr>
        <p:txBody>
          <a:bodyPr wrap="square" rtlCol="0" anchor="t">
            <a:prstTxWarp prst="textInflateTop">
              <a:avLst/>
            </a:prstTxWarp>
            <a:spAutoFit/>
          </a:bodyPr>
          <a:p>
            <a:r>
              <a:rPr lang="zh-CN" altLang="en-US" sz="4400" noProof="1">
                <a:solidFill>
                  <a:srgbClr val="FFC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WIMP</a:t>
            </a:r>
            <a:endParaRPr lang="zh-CN" altLang="en-US" sz="4400" noProof="1">
              <a:solidFill>
                <a:srgbClr val="FFC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宋体" panose="02010600030101010101" pitchFamily="2" charset="-122"/>
              </a:rPr>
              <a:t>Toolbars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202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Tool palettes</a:t>
            </a:r>
            <a:endParaRPr lang="zh-CN" altLang="en-US" b="0"/>
          </a:p>
          <a:p>
            <a:pPr lvl="1"/>
            <a:r>
              <a:rPr lang="zh-CN" altLang="en-US" b="0"/>
              <a:t>contain a set of mutually exclusive controls</a:t>
            </a:r>
            <a:r>
              <a:rPr lang="en-US" altLang="zh-CN" b="0"/>
              <a:t>,</a:t>
            </a:r>
            <a:r>
              <a:rPr lang="zh-CN" altLang="en-US" b="0"/>
              <a:t> each of which represents an operating mode of the application, including:</a:t>
            </a:r>
            <a:endParaRPr lang="zh-CN" altLang="en-US" b="0"/>
          </a:p>
          <a:p>
            <a:pPr lvl="2"/>
            <a:r>
              <a:rPr lang="zh-CN" altLang="en-US" b="0"/>
              <a:t>object creation modes</a:t>
            </a:r>
            <a:endParaRPr lang="zh-CN" altLang="en-US" b="0"/>
          </a:p>
          <a:p>
            <a:pPr lvl="2"/>
            <a:r>
              <a:rPr lang="zh-CN" altLang="en-US" b="0"/>
              <a:t>object selection modes</a:t>
            </a:r>
            <a:endParaRPr lang="zh-CN" altLang="en-US" b="0"/>
          </a:p>
          <a:p>
            <a:pPr lvl="2"/>
            <a:r>
              <a:rPr lang="zh-CN" altLang="en-US" b="0"/>
              <a:t>object manipulation modes</a:t>
            </a:r>
            <a:endParaRPr lang="zh-CN" altLang="en-US" b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5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213" y="1139825"/>
            <a:ext cx="8791575" cy="5156200"/>
          </a:xfrm>
          <a:ln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Sidebars, Task panes, &amp; drawers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250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One of the first applications to do this was Autodesk</a:t>
            </a:r>
            <a:r>
              <a:rPr lang="en-US" altLang="zh-CN" b="0"/>
              <a:t>'</a:t>
            </a:r>
            <a:r>
              <a:rPr lang="zh-CN" altLang="en-US" b="0"/>
              <a:t>s 3ds Max</a:t>
            </a:r>
            <a:endParaRPr lang="zh-CN" altLang="en-US" b="0"/>
          </a:p>
          <a:p>
            <a:r>
              <a:rPr lang="zh-CN" altLang="en-US" b="0"/>
              <a:t>Adobe Lightroom has adopted this approach wholeheartedly: Almost all the application</a:t>
            </a:r>
            <a:r>
              <a:rPr lang="en-US" altLang="zh-CN" b="0"/>
              <a:t>'</a:t>
            </a:r>
            <a:r>
              <a:rPr lang="zh-CN" altLang="en-US" b="0"/>
              <a:t>s functionality is provided modelessly via sidebars</a:t>
            </a:r>
            <a:endParaRPr lang="zh-CN" altLang="en-US" b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700213"/>
            <a:ext cx="8467725" cy="48847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Sidebars, Task panes, &amp; drawers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4274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Sidebars hold a lot of promise as an interaction idiom</a:t>
            </a:r>
            <a:r>
              <a:rPr lang="en-US" altLang="zh-CN" b="0"/>
              <a:t>.</a:t>
            </a:r>
            <a:endParaRPr lang="zh-CN" altLang="en-US" b="0"/>
          </a:p>
          <a:p>
            <a:r>
              <a:rPr lang="en-US" altLang="zh-CN" b="0"/>
              <a:t>T</a:t>
            </a:r>
            <a:r>
              <a:rPr lang="zh-CN" altLang="en-US" b="0"/>
              <a:t>hey also need not be limited to the sides of the screen.</a:t>
            </a:r>
            <a:endParaRPr lang="zh-CN" altLang="en-US" b="0"/>
          </a:p>
          <a:p>
            <a:r>
              <a:rPr lang="zh-CN" altLang="en-US" b="0"/>
              <a:t>It lets you modify a selected object while minimizing confusion and screen management excise</a:t>
            </a:r>
            <a:endParaRPr lang="zh-CN" altLang="en-US" b="0"/>
          </a:p>
          <a:p>
            <a:r>
              <a:rPr lang="zh-CN" altLang="en-US" b="0"/>
              <a:t>Sidebars can contain either persistent controls or contextual controls that change based on the current selection.</a:t>
            </a:r>
            <a:endParaRPr lang="zh-CN" altLang="en-US" b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endParaRPr lang="zh-CN" altLang="en-US"/>
          </a:p>
        </p:txBody>
      </p:sp>
      <p:pic>
        <p:nvPicPr>
          <p:cNvPr id="5529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8288" y="203200"/>
            <a:ext cx="8794750" cy="6597650"/>
          </a:xfrm>
          <a:ln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宋体" panose="02010600030101010101" pitchFamily="2" charset="-122"/>
              </a:rPr>
              <a:t>Sidebars, Task panes, &amp; drawers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322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Drawers represent a final variant of task panes.</a:t>
            </a:r>
            <a:endParaRPr lang="zh-CN" altLang="en-US" b="0"/>
          </a:p>
          <a:p>
            <a:r>
              <a:rPr lang="zh-CN" altLang="en-US" b="0"/>
              <a:t>The pane can, for purposes of conserving screen real estate for the primary content area, be stowed mostly or completely offscreen in a pop-open drawer.</a:t>
            </a:r>
            <a:endParaRPr lang="zh-CN" altLang="en-US" b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Pointing, Selection, &amp; Direct</a:t>
            </a:r>
            <a:br>
              <a:rPr lang="zh-CN" altLang="en-US" sz="4200">
                <a:solidFill>
                  <a:schemeClr val="accent6"/>
                </a:solidFill>
              </a:rPr>
            </a:b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Manipulation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7346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en-US" altLang="zh-CN" b="0"/>
              <a:t>T</a:t>
            </a:r>
            <a:r>
              <a:rPr lang="zh-CN" altLang="en-US" b="0"/>
              <a:t>he best way to point to something is with your fingers.</a:t>
            </a:r>
            <a:endParaRPr lang="zh-CN" altLang="en-US" b="0"/>
          </a:p>
          <a:p>
            <a:r>
              <a:rPr lang="zh-CN" altLang="en-US" b="0"/>
              <a:t>Their only real drawbacks are that their ends are too blunt for precisely pointing at tiny objects on high-resolution desktop screens, and that most desktop screens still can’t recognize being pointed at.</a:t>
            </a:r>
            <a:endParaRPr lang="zh-CN" altLang="en-US" b="0"/>
          </a:p>
          <a:p>
            <a:r>
              <a:rPr lang="en-US" altLang="zh-CN" b="0"/>
              <a:t>T</a:t>
            </a:r>
            <a:r>
              <a:rPr lang="zh-CN" altLang="en-US" b="0"/>
              <a:t>he most popular— and arguably the most effective— of which is the mouse.</a:t>
            </a:r>
            <a:endParaRPr lang="zh-CN" altLang="en-US" b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Mouse ergonomics</a:t>
            </a:r>
            <a:endParaRPr kumimoji="0" lang="zh-CN" altLang="en-US" sz="4200" b="1" i="0" u="none" strike="noStrike" kern="1200" cap="none" spc="0" normalizeH="0" baseline="0" noProof="1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837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89288" y="1676400"/>
            <a:ext cx="2767012" cy="3505200"/>
          </a:xfrm>
          <a:ln/>
        </p:spPr>
      </p:pic>
      <p:pic>
        <p:nvPicPr>
          <p:cNvPr id="58371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" y="5641975"/>
            <a:ext cx="8740775" cy="901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Mouse buttons and controls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394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sz="2800" b="0"/>
              <a:t>Left mouse button</a:t>
            </a:r>
            <a:endParaRPr lang="zh-CN" altLang="en-US" sz="2800" b="0"/>
          </a:p>
          <a:p>
            <a:pPr lvl="1"/>
            <a:r>
              <a:rPr lang="zh-CN" altLang="en-US" sz="2400" b="0"/>
              <a:t>is used for all the primary direct-manipulation functions</a:t>
            </a:r>
            <a:r>
              <a:rPr lang="en-US" altLang="zh-CN" sz="2400" b="0"/>
              <a:t>.</a:t>
            </a:r>
            <a:endParaRPr lang="zh-CN" altLang="en-US" sz="2400" b="0"/>
          </a:p>
          <a:p>
            <a:r>
              <a:rPr lang="zh-CN" altLang="en-US" sz="2800" b="0"/>
              <a:t>Right mouse button</a:t>
            </a:r>
            <a:endParaRPr lang="zh-CN" altLang="en-US" sz="2800" b="0"/>
          </a:p>
          <a:p>
            <a:pPr lvl="1"/>
            <a:r>
              <a:rPr lang="zh-CN" altLang="en-US" sz="2400" b="0"/>
              <a:t>enables direct access to properties and other context-specific actions on objects and functions via the ubiquitous context menu.</a:t>
            </a:r>
            <a:endParaRPr lang="zh-CN" altLang="en-US" sz="2400" b="0"/>
          </a:p>
          <a:p>
            <a:r>
              <a:rPr lang="zh-CN" altLang="en-US" sz="2800" b="0"/>
              <a:t>Scroll wheels and scroll balls</a:t>
            </a:r>
            <a:endParaRPr lang="zh-CN" altLang="en-US" sz="2800" b="0"/>
          </a:p>
          <a:p>
            <a:pPr lvl="1"/>
            <a:r>
              <a:rPr lang="zh-CN" altLang="en-US" sz="2400" b="0"/>
              <a:t>The best thing about the scroll wheel is that it allows users to avoid dealing with the challenges of interacting with scrollbars</a:t>
            </a:r>
            <a:endParaRPr lang="zh-CN" altLang="en-US" sz="2400" b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+mn-ea"/>
              </a:rPr>
              <a:t>Mouse </a:t>
            </a:r>
            <a:r>
              <a:rPr kumimoji="0" lang="zh-CN" altLang="en-US" sz="44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+mn-ea"/>
              </a:rPr>
              <a:t>buttons and controls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0418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Modifier keys</a:t>
            </a:r>
            <a:endParaRPr lang="zh-CN" altLang="en-US" b="0"/>
          </a:p>
          <a:p>
            <a:pPr lvl="1"/>
            <a:r>
              <a:rPr lang="zh-CN" altLang="en-US" b="0"/>
              <a:t>Metakeys include Ctrl, Alt, Command (on Apple computers), and Shift.</a:t>
            </a:r>
            <a:endParaRPr lang="zh-CN" altLang="en-US" b="0"/>
          </a:p>
          <a:p>
            <a:r>
              <a:rPr lang="zh-CN" altLang="en-US" b="0"/>
              <a:t>Pointing</a:t>
            </a:r>
            <a:endParaRPr lang="zh-CN" altLang="en-US" b="0"/>
          </a:p>
          <a:p>
            <a:pPr lvl="1"/>
            <a:r>
              <a:rPr lang="zh-CN" altLang="en-US" b="0"/>
              <a:t>The user moves the mouse until the onscreen cursor is pointing to, or placed over, the desired object.</a:t>
            </a:r>
            <a:endParaRPr lang="zh-CN" altLang="en-US" b="0"/>
          </a:p>
        </p:txBody>
      </p:sp>
      <p:pic>
        <p:nvPicPr>
          <p:cNvPr id="6041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413" y="5387975"/>
            <a:ext cx="8180387" cy="10715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Anatomy of a Desktop App</a:t>
            </a:r>
            <a:endParaRPr kumimoji="0" lang="zh-CN" altLang="en-US" sz="4200" b="1" i="0" u="none" strike="noStrike" kern="1200" cap="none" spc="0" normalizeH="0" baseline="0" noProof="1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2919" y="3270885"/>
            <a:ext cx="3568066" cy="95313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noProof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</a:t>
            </a:r>
            <a:r>
              <a:rPr lang="zh-CN" altLang="en-US" sz="2800" noProof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wo primary types of desktop interfaces </a:t>
            </a:r>
            <a:endParaRPr lang="zh-CN" altLang="en-US" sz="2800" noProof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74185" y="2317750"/>
            <a:ext cx="2540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noProof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r>
              <a:rPr lang="zh-CN" altLang="en-US" sz="3600" noProof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overeign</a:t>
            </a:r>
            <a:r>
              <a:rPr lang="zh-CN" altLang="en-US" noProof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noProof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zh-CN" noProof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独占式</a:t>
            </a:r>
            <a:r>
              <a:rPr lang="en-US" altLang="zh-CN" noProof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  <a:r>
              <a:rPr lang="zh-CN" altLang="en-US" noProof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endParaRPr lang="zh-CN" altLang="en-US" noProof="1"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74185" y="4224019"/>
            <a:ext cx="2087880" cy="9531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 noProof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T</a:t>
            </a:r>
            <a:r>
              <a:rPr lang="zh-CN" altLang="en-US" sz="3600" noProof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ransient</a:t>
            </a:r>
            <a:endParaRPr lang="zh-CN" altLang="en-US" sz="3600" noProof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sym typeface="+mn-ea"/>
            </a:endParaRPr>
          </a:p>
          <a:p>
            <a:r>
              <a:rPr lang="zh-CN" altLang="zh-CN" noProof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（暂时式）</a:t>
            </a:r>
            <a:endParaRPr lang="zh-CN" altLang="zh-CN" noProof="1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  <a:sym typeface="+mn-ea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4070350" y="2565400"/>
            <a:ext cx="217488" cy="2087563"/>
          </a:xfrm>
          <a:prstGeom prst="leftBrace">
            <a:avLst/>
          </a:prstGeom>
          <a:ln w="28575" cmpd="thickThin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9222" name="文本框 5"/>
          <p:cNvSpPr txBox="1"/>
          <p:nvPr/>
        </p:nvSpPr>
        <p:spPr>
          <a:xfrm>
            <a:off x="6362700" y="4343400"/>
            <a:ext cx="2540000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supporting roles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3" name="文本框 6"/>
          <p:cNvSpPr txBox="1"/>
          <p:nvPr/>
        </p:nvSpPr>
        <p:spPr>
          <a:xfrm>
            <a:off x="6511925" y="2455863"/>
            <a:ext cx="2540000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majority</a:t>
            </a:r>
            <a:r>
              <a:rPr lang="en-US" altLang="zh-CN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+mn-ea"/>
              </a:rPr>
              <a:t>Mouse </a:t>
            </a:r>
            <a:r>
              <a:rPr kumimoji="0" lang="zh-CN" altLang="en-US" sz="44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+mn-ea"/>
              </a:rPr>
              <a:t>buttons and controls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442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Clicking</a:t>
            </a:r>
            <a:endParaRPr lang="zh-CN" altLang="en-US" b="0"/>
          </a:p>
          <a:p>
            <a:pPr lvl="1"/>
            <a:r>
              <a:rPr lang="zh-CN" altLang="en-US" b="0"/>
              <a:t>While the user holds the cursor over a target, he clicks and releases the mouse button.</a:t>
            </a:r>
            <a:endParaRPr lang="zh-CN" altLang="en-US" b="0"/>
          </a:p>
          <a:p>
            <a:pPr lvl="1"/>
            <a:r>
              <a:rPr lang="zh-CN" altLang="en-US" b="0"/>
              <a:t>In general, this action is defined to trigger a state change in a control or selecting an object.</a:t>
            </a:r>
            <a:endParaRPr lang="zh-CN" altLang="en-US" b="0"/>
          </a:p>
          <a:p>
            <a:pPr lvl="1"/>
            <a:r>
              <a:rPr lang="zh-CN" altLang="en-US" b="0"/>
              <a:t>However, if the user moves the cursor off the control while still holding down the mouse button, the pushbutton control returns to its unpushed state</a:t>
            </a:r>
            <a:r>
              <a:rPr lang="en-US" altLang="zh-CN" b="0"/>
              <a:t>.</a:t>
            </a:r>
            <a:endParaRPr lang="zh-CN" altLang="en-US" b="0"/>
          </a:p>
          <a:p>
            <a:pPr lvl="1"/>
            <a:endParaRPr lang="en-US" altLang="zh-CN" b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+mn-ea"/>
              </a:rPr>
              <a:t>Mouse </a:t>
            </a:r>
            <a:r>
              <a:rPr kumimoji="0" lang="zh-CN" altLang="en-US" sz="44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+mn-ea"/>
              </a:rPr>
              <a:t>buttons and controls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2466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sz="2800" b="0"/>
              <a:t>Point-and-click combinations</a:t>
            </a:r>
            <a:endParaRPr lang="zh-CN" altLang="en-US" sz="2800" b="0"/>
          </a:p>
          <a:p>
            <a:pPr lvl="1"/>
            <a:r>
              <a:rPr lang="en-US" altLang="zh-CN" sz="2400" b="0"/>
              <a:t>A</a:t>
            </a:r>
            <a:r>
              <a:rPr lang="zh-CN" altLang="en-US" sz="2400" b="0"/>
              <a:t> short name to each of the actions</a:t>
            </a:r>
            <a:r>
              <a:rPr lang="en-US" altLang="zh-CN" sz="2400" b="0"/>
              <a:t>:</a:t>
            </a:r>
            <a:endParaRPr lang="en-US" altLang="zh-CN" sz="2400" b="0"/>
          </a:p>
          <a:p>
            <a:pPr lvl="2"/>
            <a:r>
              <a:rPr lang="en-US" altLang="zh-CN" sz="2000" b="0"/>
              <a:t>Point (point)</a:t>
            </a:r>
            <a:endParaRPr lang="en-US" altLang="zh-CN" sz="2000" b="0"/>
          </a:p>
          <a:p>
            <a:pPr lvl="2"/>
            <a:r>
              <a:rPr lang="en-US" altLang="zh-CN" sz="2000" b="0"/>
              <a:t>Point, click left button, release (click)</a:t>
            </a:r>
            <a:endParaRPr lang="en-US" altLang="zh-CN" sz="2000" b="0"/>
          </a:p>
          <a:p>
            <a:pPr lvl="2"/>
            <a:r>
              <a:rPr lang="en-US" altLang="zh-CN" sz="2000" b="0"/>
              <a:t>Point, click right button, release (right click)</a:t>
            </a:r>
            <a:endParaRPr lang="en-US" altLang="zh-CN" sz="2000" b="0"/>
          </a:p>
          <a:p>
            <a:pPr lvl="2"/>
            <a:r>
              <a:rPr lang="en-US" altLang="zh-CN" sz="2000" b="0"/>
              <a:t> Point, click and hold down left button, drag, release (click and drag)</a:t>
            </a:r>
            <a:endParaRPr lang="en-US" altLang="zh-CN" sz="2000" b="0"/>
          </a:p>
          <a:p>
            <a:pPr lvl="2"/>
            <a:r>
              <a:rPr lang="en-US" altLang="zh-CN" sz="2000" b="0"/>
              <a:t> Point, click left button, release, quickly again click left button, release (double click)</a:t>
            </a:r>
            <a:endParaRPr lang="en-US" altLang="zh-CN" sz="2000" b="0"/>
          </a:p>
          <a:p>
            <a:pPr lvl="2"/>
            <a:r>
              <a:rPr lang="en-US" altLang="zh-CN" sz="2000" b="0"/>
              <a:t>Point, click left button and right button simultaneously, release both buttons (chord click)</a:t>
            </a:r>
            <a:endParaRPr lang="en-US" altLang="zh-CN" sz="2000" b="0"/>
          </a:p>
          <a:p>
            <a:pPr lvl="2"/>
            <a:r>
              <a:rPr lang="en-US" altLang="zh-CN" sz="2000" b="0"/>
              <a:t>Point, double-click without releasing the mouse button, drag, release (double drag)</a:t>
            </a:r>
            <a:endParaRPr lang="en-US" altLang="zh-CN" sz="2000" b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+mn-ea"/>
              </a:rPr>
              <a:t>Mouse </a:t>
            </a:r>
            <a:r>
              <a:rPr kumimoji="0" lang="zh-CN" altLang="en-US" sz="44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+mn-ea"/>
              </a:rPr>
              <a:t>buttons and controls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3490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sz="2800" b="0"/>
              <a:t>Double-clicking means single-clicking plus action.</a:t>
            </a:r>
            <a:endParaRPr lang="zh-CN" altLang="en-US" sz="2800" b="0"/>
          </a:p>
          <a:p>
            <a:r>
              <a:rPr lang="zh-CN" altLang="en-US" sz="2800" b="0"/>
              <a:t>Although double-clicking file and application icons is well defined, double-clicking most controls has no meaning, and the extra click is discarded. Or, more often, it is interpreted as a second, independent click.</a:t>
            </a:r>
            <a:endParaRPr lang="zh-CN" altLang="en-US" sz="2800" b="0"/>
          </a:p>
          <a:p>
            <a:r>
              <a:rPr lang="zh-CN" altLang="en-US" sz="2800" b="0"/>
              <a:t>Generally speaking, double-clicking should be avoided where a single click would suffice.</a:t>
            </a:r>
            <a:endParaRPr lang="zh-CN" altLang="en-US" sz="2800" b="0"/>
          </a:p>
          <a:p>
            <a:endParaRPr lang="zh-CN" altLang="en-US" sz="2800" b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+mn-ea"/>
              </a:rPr>
              <a:t>Chord</a:t>
            </a:r>
            <a:r>
              <a:rPr kumimoji="0" lang="zh-CN" altLang="en-US" sz="44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+mn-ea"/>
              </a:rPr>
              <a:t>-clicking</a:t>
            </a:r>
            <a:endParaRPr kumimoji="0" lang="zh-CN" altLang="en-US" sz="4400" b="1" i="0" u="none" strike="noStrike" kern="1200" cap="none" spc="0" normalizeH="0" baseline="0" noProof="1">
              <a:solidFill>
                <a:schemeClr val="accent6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64514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Chord-clicking means clicking two buttons simultaneously</a:t>
            </a:r>
            <a:r>
              <a:rPr lang="en-US" altLang="zh-CN" b="0"/>
              <a:t>.</a:t>
            </a:r>
            <a:endParaRPr lang="en-US" altLang="zh-CN" b="0"/>
          </a:p>
          <a:p>
            <a:r>
              <a:rPr lang="en-US" altLang="zh-CN" b="0"/>
              <a:t>To qualify as a chord click, the second mouse button must be clicked before the first mouse button is released.</a:t>
            </a:r>
            <a:endParaRPr lang="en-US" altLang="zh-CN" b="0"/>
          </a:p>
          <a:p>
            <a:r>
              <a:rPr lang="en-US" altLang="zh-CN" b="0"/>
              <a:t>Two ways</a:t>
            </a:r>
            <a:endParaRPr lang="en-US" altLang="zh-CN" b="0"/>
          </a:p>
          <a:p>
            <a:pPr lvl="1"/>
            <a:r>
              <a:rPr lang="en-US" altLang="zh-CN" b="0"/>
              <a:t>The user merely points to something and clicks both buttons at the same time.</a:t>
            </a:r>
            <a:endParaRPr lang="en-US" altLang="zh-CN" b="0"/>
          </a:p>
          <a:p>
            <a:pPr lvl="1"/>
            <a:r>
              <a:rPr lang="en-US" altLang="zh-CN" b="0"/>
              <a:t>cancel a drag</a:t>
            </a:r>
            <a:endParaRPr lang="en-US" altLang="zh-CN" b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Double-clicking and dragging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5538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en-US" altLang="zh-CN" b="0"/>
              <a:t>E</a:t>
            </a:r>
            <a:r>
              <a:rPr lang="zh-CN" altLang="en-US" b="0"/>
              <a:t>xpert-only idiom</a:t>
            </a:r>
            <a:endParaRPr lang="zh-CN" altLang="en-US" b="0"/>
          </a:p>
          <a:p>
            <a:r>
              <a:rPr lang="zh-CN" altLang="en-US" b="0"/>
              <a:t>Faultlessly executing a double-click-and-drag gesture</a:t>
            </a:r>
            <a:endParaRPr lang="zh-CN" altLang="en-US" b="0"/>
          </a:p>
          <a:p>
            <a:r>
              <a:rPr lang="zh-CN" altLang="en-US" b="0"/>
              <a:t>In a big sovereign application that has many permutations of selection, idioms like this one are appropriate.</a:t>
            </a:r>
            <a:endParaRPr lang="zh-CN" altLang="en-US" b="0"/>
          </a:p>
          <a:p>
            <a:r>
              <a:rPr lang="zh-CN" altLang="en-US" b="0"/>
              <a:t>But for most products, we recommend that you stick with more basic mouse actions.</a:t>
            </a:r>
            <a:endParaRPr lang="zh-CN" altLang="en-US" b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Mouse-up and mouse-down events</a:t>
            </a:r>
            <a:endParaRPr kumimoji="0" lang="zh-CN" altLang="en-US" sz="4200" b="1" i="0" u="none" strike="noStrike" kern="1200" cap="none" spc="0" normalizeH="0" baseline="0" noProof="1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When an object is selected, the selection should always take place on mouse-down.</a:t>
            </a:r>
            <a:endParaRPr lang="zh-CN" altLang="en-US" b="0"/>
          </a:p>
          <a:p>
            <a:r>
              <a:rPr lang="en-US" altLang="zh-CN" b="0"/>
              <a:t>I</a:t>
            </a:r>
            <a:r>
              <a:rPr lang="zh-CN" altLang="en-US" b="0"/>
              <a:t>f the cursor is positioned over a control rather than selectable data, the action on the mouse-down event is to tentatively activate the control</a:t>
            </a:r>
            <a:r>
              <a:rPr lang="en-US" altLang="zh-CN" b="0"/>
              <a:t>'</a:t>
            </a:r>
            <a:r>
              <a:rPr lang="zh-CN" altLang="en-US" b="0"/>
              <a:t>s state transition.</a:t>
            </a:r>
            <a:endParaRPr lang="zh-CN" altLang="en-US" b="0"/>
          </a:p>
          <a:p>
            <a:r>
              <a:rPr lang="zh-CN" altLang="en-US" b="0"/>
              <a:t>Mouse-down over controls means proposing an action; mouse-up means committing to an action.</a:t>
            </a:r>
            <a:endParaRPr lang="zh-CN" altLang="en-US" b="0"/>
          </a:p>
        </p:txBody>
      </p:sp>
      <p:pic>
        <p:nvPicPr>
          <p:cNvPr id="6656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0188" y="5922963"/>
            <a:ext cx="3536950" cy="781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Trackpads, trackballs, </a:t>
            </a:r>
            <a:r>
              <a:rPr kumimoji="0" lang="en-US" altLang="zh-CN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&amp;</a:t>
            </a: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 gesture sensors</a:t>
            </a:r>
            <a:endParaRPr kumimoji="0" lang="zh-CN" altLang="en-US" sz="4200" b="1" i="0" u="none" strike="noStrike" kern="1200" cap="none" spc="0" normalizeH="0" baseline="0" noProof="1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7586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en-US" altLang="zh-CN" sz="2400" b="0"/>
              <a:t>T</a:t>
            </a:r>
            <a:r>
              <a:rPr lang="zh-CN" altLang="en-US" sz="2400" b="0"/>
              <a:t>rackpads are a bit more prone to glitchy behavior than mice, since they rely on finger contact on their capacitive surface, and that drag and drop or fine positioning control are difficult.</a:t>
            </a:r>
            <a:endParaRPr lang="zh-CN" altLang="en-US" sz="2400" b="0"/>
          </a:p>
          <a:p>
            <a:r>
              <a:rPr lang="zh-CN" altLang="en-US" sz="2400" b="0"/>
              <a:t>Trackballs are uncommon but are still used for specialized applications where fine movement control is desirable and space is at a premium, or where the ball</a:t>
            </a:r>
            <a:r>
              <a:rPr lang="en-US" altLang="zh-CN" sz="2400" b="0"/>
              <a:t>'</a:t>
            </a:r>
            <a:r>
              <a:rPr lang="zh-CN" altLang="en-US" sz="2400" b="0"/>
              <a:t>s rotational movement maps well to the manipulation of objects onscreen</a:t>
            </a:r>
            <a:r>
              <a:rPr lang="en-US" altLang="zh-CN" sz="2400" b="0"/>
              <a:t>.</a:t>
            </a:r>
            <a:endParaRPr lang="en-US" altLang="zh-CN" sz="2400" b="0"/>
          </a:p>
          <a:p>
            <a:r>
              <a:rPr lang="en-US" altLang="zh-CN" sz="2400" b="0"/>
              <a:t>Click-and-drag operations are somewhat awkward using trackballs, so any dedicated application using a trackball as input probably should be designed to minimize the need for such interactions.</a:t>
            </a:r>
            <a:endParaRPr lang="en-US" altLang="zh-CN" sz="2400" b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4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+mn-ea"/>
              </a:rPr>
              <a:t>Trackpads, trackballs, </a:t>
            </a:r>
            <a:r>
              <a:rPr kumimoji="0" lang="en-US" altLang="zh-CN" sz="44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+mn-ea"/>
              </a:rPr>
              <a:t>&amp;</a:t>
            </a:r>
            <a:r>
              <a:rPr kumimoji="0" lang="zh-CN" altLang="en-US" sz="44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+mn-ea"/>
              </a:rPr>
              <a:t> gesture sensors</a:t>
            </a:r>
            <a:endParaRPr kumimoji="0" lang="zh-CN" altLang="en-US" sz="44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8610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Mice (and trackpads) with multi-touch gesture sensors are becoming more and more common and are the standard for Apple</a:t>
            </a:r>
            <a:r>
              <a:rPr lang="en-US" altLang="zh-CN" b="0"/>
              <a:t>'</a:t>
            </a:r>
            <a:r>
              <a:rPr lang="zh-CN" altLang="en-US" b="0"/>
              <a:t>s computers.</a:t>
            </a:r>
            <a:endParaRPr lang="zh-CN" altLang="en-US" b="0"/>
          </a:p>
          <a:p>
            <a:r>
              <a:rPr lang="zh-CN" altLang="en-US" b="0"/>
              <a:t>Because gestures lack affordance, they should be considered power-user features, rather like keyboard accelerators and other command shortcuts.</a:t>
            </a:r>
            <a:endParaRPr lang="zh-CN" altLang="en-US" b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Cursors</a:t>
            </a:r>
            <a:endParaRPr kumimoji="0" lang="zh-CN" altLang="en-US" sz="4200" b="1" i="0" u="none" strike="noStrike" kern="1200" cap="none" spc="0" normalizeH="0" baseline="0" noProof="1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9634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sz="2400" b="0"/>
              <a:t>Pointing and selection on the desktop are achieved via the cursor, the visible representation of the mouse</a:t>
            </a:r>
            <a:r>
              <a:rPr lang="en-US" altLang="zh-CN" sz="2400" b="0"/>
              <a:t>'</a:t>
            </a:r>
            <a:r>
              <a:rPr lang="zh-CN" altLang="en-US" sz="2400" b="0"/>
              <a:t>s position onscreen.</a:t>
            </a:r>
            <a:endParaRPr lang="zh-CN" altLang="en-US" sz="2400" b="0"/>
          </a:p>
          <a:p>
            <a:r>
              <a:rPr lang="zh-CN" altLang="en-US" sz="2400" b="0"/>
              <a:t>Because the cursor frequently must resolve to a single pixel to point at small things, there must be some way for the cursor to indicate precisely which pixel is the one pointed to.</a:t>
            </a:r>
            <a:endParaRPr lang="zh-CN" altLang="en-US" sz="2400" b="0"/>
          </a:p>
          <a:p>
            <a:r>
              <a:rPr lang="zh-CN" altLang="en-US" sz="2400" b="0"/>
              <a:t>This is accomplished by designating a single pixel of any cursor as the actual locus of pointing, called the hotspot.</a:t>
            </a:r>
            <a:endParaRPr lang="zh-CN" altLang="en-US" sz="2400" b="0"/>
          </a:p>
          <a:p>
            <a:r>
              <a:rPr lang="zh-CN" altLang="en-US" sz="2400" b="0"/>
              <a:t>Regardless of which shape the cursor assumes, it always has a single hotspot pixel.</a:t>
            </a:r>
            <a:endParaRPr lang="zh-CN" altLang="en-US" sz="2400" b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Selection</a:t>
            </a:r>
            <a:endParaRPr kumimoji="0" lang="zh-CN" altLang="en-US" sz="4200" b="1" i="0" u="none" strike="noStrike" kern="1200" cap="none" spc="0" normalizeH="0" baseline="0" noProof="1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0658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The act of choosing an object or control is called selection.</a:t>
            </a:r>
            <a:endParaRPr lang="zh-CN" altLang="en-US" b="0"/>
          </a:p>
          <a:p>
            <a:r>
              <a:rPr lang="zh-CN" altLang="en-US" b="0"/>
              <a:t>After the user chooses something, she is in the appropriate context to perform an action on that thing.</a:t>
            </a:r>
            <a:endParaRPr lang="zh-CN" altLang="en-US" b="0"/>
          </a:p>
          <a:p>
            <a:r>
              <a:rPr lang="zh-CN" altLang="en-US" b="0"/>
              <a:t>The sequence of events implied by such an idiom is called object verb ordering.</a:t>
            </a:r>
            <a:endParaRPr lang="zh-CN" altLang="en-US" b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</a:rPr>
              <a:t>Primary </a:t>
            </a:r>
            <a:r>
              <a:rPr lang="en-US" altLang="zh-CN" sz="4000">
                <a:solidFill>
                  <a:schemeClr val="bg2"/>
                </a:solidFill>
              </a:rPr>
              <a:t>&amp; S</a:t>
            </a:r>
            <a:r>
              <a:rPr lang="zh-CN" altLang="en-US" sz="4000">
                <a:solidFill>
                  <a:schemeClr val="bg2"/>
                </a:solidFill>
              </a:rPr>
              <a:t>econdary </a:t>
            </a:r>
            <a:r>
              <a:rPr lang="en-US" altLang="zh-CN" sz="4000">
                <a:solidFill>
                  <a:schemeClr val="bg2"/>
                </a:solidFill>
              </a:rPr>
              <a:t>W</a:t>
            </a:r>
            <a:r>
              <a:rPr lang="zh-CN" altLang="en-US" sz="4000">
                <a:solidFill>
                  <a:schemeClr val="bg2"/>
                </a:solidFill>
              </a:rPr>
              <a:t>indows</a:t>
            </a:r>
            <a:endParaRPr lang="zh-CN" altLang="en-US" sz="4000">
              <a:solidFill>
                <a:schemeClr val="bg2"/>
              </a:solidFill>
            </a:endParaRPr>
          </a:p>
        </p:txBody>
      </p:sp>
      <p:sp>
        <p:nvSpPr>
          <p:cNvPr id="10242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en-US" altLang="zh-CN" b="0"/>
              <a:t>Window </a:t>
            </a:r>
            <a:endParaRPr lang="zh-CN" altLang="en-US" b="0"/>
          </a:p>
          <a:p>
            <a:pPr lvl="1"/>
            <a:r>
              <a:rPr lang="en-US" altLang="zh-CN" b="0"/>
              <a:t>is t</a:t>
            </a:r>
            <a:r>
              <a:rPr lang="zh-CN" altLang="en-US" b="0"/>
              <a:t>he top-level structure of desktop applications</a:t>
            </a:r>
            <a:endParaRPr lang="zh-CN" altLang="en-US" b="0"/>
          </a:p>
          <a:p>
            <a:pPr lvl="1"/>
            <a:r>
              <a:rPr lang="en-US" altLang="zh-CN" b="0"/>
              <a:t>is </a:t>
            </a:r>
            <a:r>
              <a:rPr lang="zh-CN" altLang="en-US" b="0"/>
              <a:t>the movable, resizable container within which both content and functional controls for the app primarily reside.</a:t>
            </a:r>
            <a:endParaRPr lang="zh-CN" altLang="en-US" b="0"/>
          </a:p>
          <a:p>
            <a:pPr lvl="1"/>
            <a:endParaRPr lang="zh-CN" altLang="en-US" b="0"/>
          </a:p>
        </p:txBody>
      </p:sp>
      <p:sp>
        <p:nvSpPr>
          <p:cNvPr id="4" name="文本框 3"/>
          <p:cNvSpPr txBox="1"/>
          <p:nvPr/>
        </p:nvSpPr>
        <p:spPr>
          <a:xfrm>
            <a:off x="1143000" y="5181600"/>
            <a:ext cx="6857365" cy="1014730"/>
          </a:xfrm>
          <a:prstGeom prst="rect">
            <a:avLst/>
          </a:prstGeom>
          <a:gradFill>
            <a:gsLst>
              <a:gs pos="55000">
                <a:schemeClr val="accent1">
                  <a:lumMod val="75000"/>
                  <a:lumOff val="25000"/>
                  <a:alpha val="48000"/>
                </a:schemeClr>
              </a:gs>
              <a:gs pos="100000">
                <a:srgbClr val="034373"/>
              </a:gs>
            </a:gsLst>
            <a:lin ang="5400000" scaled="0"/>
          </a:gradFill>
          <a:ln w="28575" cmpd="dbl">
            <a:solidFill>
              <a:schemeClr val="accent1">
                <a:shade val="50000"/>
              </a:schemeClr>
            </a:solidFill>
            <a:prstDash val="solid"/>
          </a:ln>
          <a:effectLst>
            <a:softEdge rad="31750"/>
          </a:effectLst>
        </p:spPr>
        <p:txBody>
          <a:bodyPr wrap="square" rtlCol="0">
            <a:spAutoFit/>
            <a:scene3d>
              <a:camera prst="obliqueTopRight"/>
              <a:lightRig rig="threePt" dir="t"/>
            </a:scene3d>
          </a:bodyPr>
          <a:p>
            <a:endParaRPr lang="en-US" altLang="zh-CN" noProof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zh-CN" b="1" noProof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 Primary Window + one or more Secondary Windows</a:t>
            </a:r>
            <a:endParaRPr lang="en-US" altLang="zh-CN" b="1" noProof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zh-CN" b="1" noProof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</a:rPr>
              <a:t>Command ordering and selection</a:t>
            </a:r>
            <a:endParaRPr lang="zh-CN" altLang="en-US" sz="4000">
              <a:solidFill>
                <a:schemeClr val="bg2"/>
              </a:solidFill>
            </a:endParaRPr>
          </a:p>
        </p:txBody>
      </p:sp>
      <p:sp>
        <p:nvSpPr>
          <p:cNvPr id="71682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en-US" altLang="zh-CN" b="0"/>
              <a:t>E</a:t>
            </a:r>
            <a:r>
              <a:rPr lang="zh-CN" altLang="en-US" b="0"/>
              <a:t>xpress a command in two ways:</a:t>
            </a:r>
            <a:endParaRPr lang="zh-CN" altLang="en-US" b="0"/>
          </a:p>
          <a:p>
            <a:pPr lvl="1"/>
            <a:r>
              <a:rPr lang="zh-CN" altLang="en-US" b="0"/>
              <a:t>verb-object </a:t>
            </a:r>
            <a:r>
              <a:rPr lang="en-US" altLang="zh-CN" b="0"/>
              <a:t>orders: </a:t>
            </a:r>
            <a:r>
              <a:rPr lang="zh-CN" altLang="en-US" b="0"/>
              <a:t>with the verb first, followed by the object</a:t>
            </a:r>
            <a:endParaRPr lang="zh-CN" altLang="en-US" b="0"/>
          </a:p>
          <a:p>
            <a:pPr lvl="2"/>
            <a:r>
              <a:rPr lang="zh-CN" altLang="en-US" b="0"/>
              <a:t>“Throw me that ball”</a:t>
            </a:r>
            <a:endParaRPr lang="zh-CN" altLang="en-US" b="0"/>
          </a:p>
          <a:p>
            <a:pPr lvl="1"/>
            <a:r>
              <a:rPr lang="zh-CN" altLang="en-US" b="0"/>
              <a:t>object-verb </a:t>
            </a:r>
            <a:r>
              <a:rPr lang="en-US" altLang="zh-CN" b="0"/>
              <a:t>orders: </a:t>
            </a:r>
            <a:r>
              <a:rPr lang="zh-CN" altLang="en-US" b="0"/>
              <a:t>with the object first, followed by the verb.</a:t>
            </a:r>
            <a:endParaRPr lang="zh-CN" altLang="en-US" b="0"/>
          </a:p>
          <a:p>
            <a:pPr lvl="2"/>
            <a:r>
              <a:rPr lang="zh-CN" altLang="en-US" b="0"/>
              <a:t>“That ball, throw it to me.”</a:t>
            </a:r>
            <a:endParaRPr lang="zh-CN" altLang="en-US" b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</a:rPr>
              <a:t>Command ordering and selection</a:t>
            </a:r>
            <a:endParaRPr lang="zh-CN" altLang="en-US" sz="4000">
              <a:solidFill>
                <a:schemeClr val="bg2"/>
              </a:solidFill>
            </a:endParaRPr>
          </a:p>
        </p:txBody>
      </p:sp>
      <p:sp>
        <p:nvSpPr>
          <p:cNvPr id="72706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Verb-object ordering is consistent with how commands are formed in English.</a:t>
            </a:r>
            <a:endParaRPr lang="zh-CN" altLang="en-US" b="0"/>
          </a:p>
          <a:p>
            <a:r>
              <a:rPr lang="en-US" altLang="zh-CN" b="0"/>
              <a:t>I</a:t>
            </a:r>
            <a:r>
              <a:rPr lang="zh-CN" altLang="en-US" b="0"/>
              <a:t>t was only logical that command-line systems mimic this structure in their syntax.</a:t>
            </a:r>
            <a:endParaRPr lang="zh-CN" altLang="en-US" b="0"/>
          </a:p>
          <a:p>
            <a:r>
              <a:rPr lang="zh-CN" altLang="en-US" b="0"/>
              <a:t>For example, to remove a file in UNIX, you type rm filename.txt.</a:t>
            </a:r>
            <a:endParaRPr lang="zh-CN" altLang="en-US" b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2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  <a:sym typeface="宋体" panose="02010600030101010101" pitchFamily="2" charset="-122"/>
              </a:rPr>
              <a:t>Command ordering and selection</a:t>
            </a:r>
            <a:endParaRPr lang="zh-CN" altLang="en-US" sz="4000">
              <a:solidFill>
                <a:schemeClr val="bg2"/>
              </a:solidFill>
              <a:sym typeface="宋体" panose="02010600030101010101" pitchFamily="2" charset="-122"/>
            </a:endParaRPr>
          </a:p>
        </p:txBody>
      </p:sp>
      <p:sp>
        <p:nvSpPr>
          <p:cNvPr id="73730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sz="2800" b="0"/>
              <a:t>When graphical user interfaces first emerged, it became clear that verb-object ordering created a problem.</a:t>
            </a:r>
            <a:endParaRPr lang="zh-CN" altLang="en-US" sz="2800" b="0"/>
          </a:p>
          <a:p>
            <a:r>
              <a:rPr lang="zh-CN" altLang="en-US" sz="2800" b="0"/>
              <a:t>With an object-verb command order, we don</a:t>
            </a:r>
            <a:r>
              <a:rPr lang="en-US" altLang="zh-CN" sz="2800" b="0"/>
              <a:t>'</a:t>
            </a:r>
            <a:r>
              <a:rPr lang="zh-CN" altLang="en-US" sz="2800" b="0"/>
              <a:t>t need to worry about termination.</a:t>
            </a:r>
            <a:endParaRPr lang="zh-CN" altLang="en-US" sz="2800" b="0"/>
          </a:p>
          <a:p>
            <a:r>
              <a:rPr lang="en-US" altLang="zh-CN" sz="2800" b="0"/>
              <a:t>B</a:t>
            </a:r>
            <a:r>
              <a:rPr lang="zh-CN" altLang="en-US" sz="2800" b="0"/>
              <a:t>enefit</a:t>
            </a:r>
            <a:r>
              <a:rPr lang="en-US" altLang="zh-CN" sz="2800" b="0"/>
              <a:t>s</a:t>
            </a:r>
            <a:endParaRPr lang="en-US" altLang="zh-CN" sz="2800" b="0"/>
          </a:p>
          <a:p>
            <a:pPr lvl="1"/>
            <a:r>
              <a:rPr lang="en-US" altLang="zh-CN" sz="2400" b="0"/>
              <a:t>users can easily execute a series of verbs on the same complex selection.</a:t>
            </a:r>
            <a:endParaRPr lang="en-US" altLang="zh-CN" sz="2400" b="0"/>
          </a:p>
          <a:p>
            <a:pPr lvl="1"/>
            <a:r>
              <a:rPr lang="en-US" altLang="zh-CN" sz="2400" b="0"/>
              <a:t>when the user chooses an object, the application can show only appropriate commands.</a:t>
            </a:r>
            <a:endParaRPr lang="en-US" altLang="zh-CN" sz="2400" b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</a:rPr>
              <a:t>Discrete and contiguous selection</a:t>
            </a:r>
            <a:endParaRPr lang="zh-CN" altLang="en-US" sz="4000">
              <a:solidFill>
                <a:schemeClr val="bg2"/>
              </a:solidFill>
            </a:endParaRPr>
          </a:p>
        </p:txBody>
      </p:sp>
      <p:sp>
        <p:nvSpPr>
          <p:cNvPr id="74754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sz="2800" b="0"/>
              <a:t>Because selection typically is concerned with objects, these variants are driven by two broad categories of selectable data.</a:t>
            </a:r>
            <a:endParaRPr lang="zh-CN" altLang="en-US" sz="2800" b="0"/>
          </a:p>
          <a:p>
            <a:pPr lvl="1"/>
            <a:r>
              <a:rPr lang="en-US" altLang="zh-CN" sz="2400" b="0"/>
              <a:t>D</a:t>
            </a:r>
            <a:r>
              <a:rPr lang="zh-CN" altLang="en-US" sz="2400" b="0"/>
              <a:t>iscrete selection</a:t>
            </a:r>
            <a:endParaRPr lang="zh-CN" altLang="en-US" sz="2400" b="0"/>
          </a:p>
          <a:p>
            <a:pPr lvl="2"/>
            <a:r>
              <a:rPr lang="zh-CN" altLang="en-US" sz="2000" b="0"/>
              <a:t>These objects are also commonly selected independently of their spatial relationships with each other.</a:t>
            </a:r>
            <a:endParaRPr lang="zh-CN" altLang="en-US" sz="2000" b="0"/>
          </a:p>
          <a:p>
            <a:pPr lvl="1"/>
            <a:r>
              <a:rPr lang="en-US" altLang="zh-CN" sz="2400" b="0"/>
              <a:t>C</a:t>
            </a:r>
            <a:r>
              <a:rPr lang="zh-CN" altLang="en-US" sz="2400" b="0"/>
              <a:t>ontiguous selection</a:t>
            </a:r>
            <a:endParaRPr lang="zh-CN" altLang="en-US" sz="2400" b="0"/>
          </a:p>
          <a:p>
            <a:pPr lvl="2"/>
            <a:r>
              <a:rPr lang="zh-CN" altLang="en-US" sz="2000" b="0"/>
              <a:t>These objects are often selected in contiguous groups</a:t>
            </a:r>
            <a:endParaRPr lang="zh-CN" altLang="en-US" sz="2000" b="0"/>
          </a:p>
          <a:p>
            <a:pPr lvl="1"/>
            <a:r>
              <a:rPr lang="zh-CN" altLang="en-US" sz="2400" b="0"/>
              <a:t>Both contiguous selection and discrete selection support single-click selection and click-and-drag selection.</a:t>
            </a:r>
            <a:endParaRPr lang="zh-CN" altLang="en-US" sz="2400" b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</a:rPr>
              <a:t>Mutual exclusion</a:t>
            </a:r>
            <a:endParaRPr lang="zh-CN" altLang="en-US" sz="4000">
              <a:solidFill>
                <a:schemeClr val="bg2"/>
              </a:solidFill>
            </a:endParaRPr>
          </a:p>
        </p:txBody>
      </p:sp>
      <p:sp>
        <p:nvSpPr>
          <p:cNvPr id="75778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when a selection is made, any previous selection is unmade.</a:t>
            </a:r>
            <a:endParaRPr lang="zh-CN" altLang="en-US" b="0"/>
          </a:p>
          <a:p>
            <a:r>
              <a:rPr lang="zh-CN" altLang="en-US" b="0"/>
              <a:t>Mutual exclusion is the rule in both discrete and contiguous selection.</a:t>
            </a:r>
            <a:endParaRPr lang="zh-CN" altLang="en-US" b="0"/>
          </a:p>
          <a:p>
            <a:r>
              <a:rPr lang="zh-CN" altLang="en-US" b="0"/>
              <a:t>Some applications allow users to deselect a selected object by clicking it a second time.You must decide whether this condition is appropriate for your product.</a:t>
            </a:r>
            <a:endParaRPr lang="zh-CN" altLang="en-US" b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</a:rPr>
              <a:t>Additive selection</a:t>
            </a:r>
            <a:endParaRPr lang="zh-CN" altLang="en-US" sz="4000">
              <a:solidFill>
                <a:schemeClr val="bg2"/>
              </a:solidFill>
            </a:endParaRPr>
          </a:p>
        </p:txBody>
      </p:sp>
      <p:sp>
        <p:nvSpPr>
          <p:cNvPr id="76802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en-US" altLang="zh-CN" sz="2400" b="0"/>
              <a:t>I</a:t>
            </a:r>
            <a:r>
              <a:rPr lang="zh-CN" altLang="en-US" sz="2400" b="0"/>
              <a:t>f there is no mutual exclusion for interactions involving discrete selection, the user can select many independent objects by clicking them sequentially</a:t>
            </a:r>
            <a:r>
              <a:rPr lang="en-US" altLang="zh-CN" sz="2400" b="0"/>
              <a:t>.</a:t>
            </a:r>
            <a:endParaRPr lang="en-US" altLang="zh-CN" sz="2400" b="0"/>
          </a:p>
          <a:p>
            <a:r>
              <a:rPr lang="en-US" altLang="zh-CN" sz="2400" b="0"/>
              <a:t>Most discrete-selection systems implement mutual exclusion by default and allow additive selection only by using a modifier key.</a:t>
            </a:r>
            <a:endParaRPr lang="en-US" altLang="zh-CN" sz="2400" b="0"/>
          </a:p>
          <a:p>
            <a:r>
              <a:rPr lang="en-US" altLang="zh-CN" sz="2400" b="0"/>
              <a:t>Interfaces employing contiguous selection should not, generally speaking, allow additive selection . However, contiguous-selection interfaces do need to allow selection to be extended. Again, modifier keys should be used.</a:t>
            </a:r>
            <a:endParaRPr lang="en-US" altLang="zh-CN" sz="2400" b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</a:rPr>
              <a:t>Group selection</a:t>
            </a:r>
            <a:endParaRPr lang="zh-CN" altLang="en-US" sz="4000">
              <a:solidFill>
                <a:schemeClr val="bg2"/>
              </a:solidFill>
            </a:endParaRPr>
          </a:p>
        </p:txBody>
      </p:sp>
      <p:sp>
        <p:nvSpPr>
          <p:cNvPr id="77826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The click-and-drag operation is also the basis for group selection.</a:t>
            </a:r>
            <a:endParaRPr lang="zh-CN" altLang="en-US" b="0"/>
          </a:p>
          <a:p>
            <a:r>
              <a:rPr lang="zh-CN" altLang="en-US" b="0"/>
              <a:t>For contiguous data</a:t>
            </a:r>
            <a:endParaRPr lang="zh-CN" altLang="en-US" b="0"/>
          </a:p>
          <a:p>
            <a:pPr lvl="1"/>
            <a:r>
              <a:rPr lang="zh-CN" altLang="en-US" b="0"/>
              <a:t>it means “extend the selection” from the mouse-down point to the mouse-up point.</a:t>
            </a:r>
            <a:endParaRPr lang="zh-CN" altLang="en-US" b="0"/>
          </a:p>
          <a:p>
            <a:pPr lvl="1"/>
            <a:r>
              <a:rPr lang="zh-CN" altLang="en-US" b="0"/>
              <a:t>This can also be modified with modifier keys.</a:t>
            </a:r>
            <a:endParaRPr lang="zh-CN" altLang="en-US" b="0"/>
          </a:p>
          <a:p>
            <a:r>
              <a:rPr lang="en-US" altLang="zh-CN" b="0"/>
              <a:t>In a collection of discrete objects</a:t>
            </a:r>
            <a:endParaRPr lang="en-US" altLang="zh-CN" b="0"/>
          </a:p>
          <a:p>
            <a:pPr lvl="1"/>
            <a:r>
              <a:rPr lang="en-US" altLang="zh-CN" b="0"/>
              <a:t>the click-and-drag operation generally begins a dragand-drop move.</a:t>
            </a:r>
            <a:endParaRPr lang="en-US" altLang="zh-CN" b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4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>
                <a:solidFill>
                  <a:schemeClr val="bg2"/>
                </a:solidFill>
              </a:rPr>
              <a:t>Group selection</a:t>
            </a:r>
            <a:endParaRPr lang="zh-CN" altLang="en-US"/>
          </a:p>
        </p:txBody>
      </p:sp>
      <p:pic>
        <p:nvPicPr>
          <p:cNvPr id="7885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9463" y="1766888"/>
            <a:ext cx="7585075" cy="4108450"/>
          </a:xfrm>
          <a:ln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</a:rPr>
              <a:t>Visual indication of selection</a:t>
            </a:r>
            <a:endParaRPr lang="zh-CN" altLang="en-US" sz="4000">
              <a:solidFill>
                <a:schemeClr val="bg2"/>
              </a:solidFill>
            </a:endParaRPr>
          </a:p>
        </p:txBody>
      </p:sp>
      <p:sp>
        <p:nvSpPr>
          <p:cNvPr id="79874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The selection state should be visually evident and unambiguous.</a:t>
            </a:r>
            <a:endParaRPr lang="zh-CN" altLang="en-US" b="0"/>
          </a:p>
          <a:p>
            <a:r>
              <a:rPr lang="zh-CN" altLang="en-US" b="0"/>
              <a:t>It</a:t>
            </a:r>
            <a:r>
              <a:rPr lang="en-US" altLang="zh-CN" b="0"/>
              <a:t>'</a:t>
            </a:r>
            <a:r>
              <a:rPr lang="zh-CN" altLang="en-US" b="0"/>
              <a:t>s not good enough just to be able to see that the items are different.</a:t>
            </a:r>
            <a:endParaRPr lang="zh-CN" altLang="en-US" b="0"/>
          </a:p>
          <a:p>
            <a:r>
              <a:rPr lang="zh-CN" altLang="en-US" b="0"/>
              <a:t>Keep in mind that a significant portion of the population is color-blind, so color alone is insufficient to distinguish between selections.</a:t>
            </a:r>
            <a:endParaRPr lang="zh-CN" altLang="en-US" b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>
                <a:solidFill>
                  <a:schemeClr val="bg2"/>
                </a:solidFill>
              </a:rPr>
              <a:t>Visual indication of selection</a:t>
            </a:r>
            <a:endParaRPr lang="zh-CN" altLang="en-US"/>
          </a:p>
        </p:txBody>
      </p:sp>
      <p:sp>
        <p:nvSpPr>
          <p:cNvPr id="80898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en-US" altLang="zh-CN" b="0"/>
              <a:t>In drawing, painting, animation, and presentation applications</a:t>
            </a:r>
            <a:endParaRPr lang="en-US" altLang="zh-CN" b="0"/>
          </a:p>
          <a:p>
            <a:pPr lvl="1"/>
            <a:r>
              <a:rPr lang="en-US" altLang="zh-CN" b="0"/>
              <a:t>The best solution here is to add selection indicators to the object, rather than merely indicating selection by changing any of the selected object’s visual properties.</a:t>
            </a:r>
            <a:endParaRPr lang="en-US" altLang="zh-CN" b="0"/>
          </a:p>
          <a:p>
            <a:pPr lvl="1"/>
            <a:r>
              <a:rPr lang="en-US" altLang="zh-CN" b="0"/>
              <a:t>Most drawing applications take this approach, with handles:</a:t>
            </a:r>
            <a:endParaRPr lang="en-US" altLang="zh-CN" b="0"/>
          </a:p>
          <a:p>
            <a:pPr lvl="2"/>
            <a:r>
              <a:rPr lang="en-US" altLang="zh-CN" b="0"/>
              <a:t>little boxes that surround the selected object, providing points of control.</a:t>
            </a:r>
            <a:endParaRPr lang="en-US" altLang="zh-CN" b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</a:rPr>
              <a:t>Primary Window</a:t>
            </a:r>
            <a:endParaRPr lang="zh-CN" altLang="en-US"/>
          </a:p>
        </p:txBody>
      </p:sp>
      <p:sp>
        <p:nvSpPr>
          <p:cNvPr id="11266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sz="2400" b="0"/>
              <a:t>The primary window contains your application</a:t>
            </a:r>
            <a:r>
              <a:rPr lang="en-US" altLang="zh-CN" sz="2400" b="0"/>
              <a:t>'</a:t>
            </a:r>
            <a:r>
              <a:rPr lang="zh-CN" altLang="en-US" sz="2400" b="0"/>
              <a:t>s content, typically expressed in the form of documents that can be created, edited, and shared.</a:t>
            </a:r>
            <a:endParaRPr lang="zh-CN" altLang="en-US" sz="2400" b="0"/>
          </a:p>
          <a:p>
            <a:r>
              <a:rPr lang="en-US" altLang="zh-CN" sz="2400" b="0"/>
              <a:t>I</a:t>
            </a:r>
            <a:r>
              <a:rPr lang="zh-CN" altLang="en-US" sz="2400" b="0"/>
              <a:t>t contains other sorts of objects with properties that can be manipulated and configured, or media that can be viewed or played. </a:t>
            </a:r>
            <a:endParaRPr lang="zh-CN" altLang="en-US" sz="2400" b="0"/>
          </a:p>
          <a:p>
            <a:r>
              <a:rPr lang="zh-CN" altLang="en-US" sz="2400" b="0"/>
              <a:t>Primary windows often are divided into panes that contain content, a means of navigating between different content objects, and sets of frequently used functions for manipulating or controlling the content. </a:t>
            </a:r>
            <a:endParaRPr lang="zh-CN" altLang="en-US" sz="2400" b="0"/>
          </a:p>
          <a:p>
            <a:r>
              <a:rPr lang="zh-CN" altLang="en-US" sz="2400" b="0"/>
              <a:t>Primary windows typically are designed to assume sovereign posture, filling most of the screen and supporting full</a:t>
            </a:r>
            <a:r>
              <a:rPr lang="en-US" altLang="zh-CN" sz="2400" b="0"/>
              <a:t>-</a:t>
            </a:r>
            <a:r>
              <a:rPr lang="zh-CN" altLang="en-US" sz="2400" b="0"/>
              <a:t>screen modes.</a:t>
            </a:r>
            <a:endParaRPr lang="zh-CN" altLang="en-US" sz="2400" b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>
                <a:solidFill>
                  <a:schemeClr val="bg2"/>
                </a:solidFill>
                <a:sym typeface="宋体" panose="02010600030101010101" pitchFamily="2" charset="-122"/>
              </a:rPr>
              <a:t>Visual indication of selection</a:t>
            </a:r>
            <a:endParaRPr lang="zh-CN" altLang="en-US"/>
          </a:p>
        </p:txBody>
      </p:sp>
      <p:sp>
        <p:nvSpPr>
          <p:cNvPr id="81922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With irregularly shaped selections</a:t>
            </a:r>
            <a:endParaRPr lang="zh-CN" altLang="en-US" b="0"/>
          </a:p>
          <a:p>
            <a:pPr lvl="1"/>
            <a:r>
              <a:rPr lang="zh-CN" altLang="en-US" b="0"/>
              <a:t>regardless of the colors used: Indicate the selection by movement.</a:t>
            </a:r>
            <a:endParaRPr lang="zh-CN" altLang="en-US" b="0"/>
          </a:p>
          <a:p>
            <a:pPr lvl="1"/>
            <a:r>
              <a:rPr lang="zh-CN" altLang="en-US" b="0"/>
              <a:t>marquee</a:t>
            </a:r>
            <a:endParaRPr lang="zh-CN" altLang="en-US" b="0"/>
          </a:p>
          <a:p>
            <a:pPr lvl="2"/>
            <a:r>
              <a:rPr lang="zh-CN" altLang="en-US" b="0"/>
              <a:t>a selected object was outlined with a simple dashed line, and the dashes all moved in synchrony around the object. The dashes looked like ants in a row; thus, this effect earned the colorful sobriquet marching ants.</a:t>
            </a:r>
            <a:endParaRPr lang="zh-CN" altLang="en-US" b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Insertion and replacement</a:t>
            </a:r>
            <a:endParaRPr kumimoji="0" lang="zh-CN" altLang="en-US" sz="4200" b="1" i="0" u="none" strike="noStrike" kern="1200" cap="none" spc="0" normalizeH="0" baseline="0" noProof="1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2946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In discrete selection</a:t>
            </a:r>
            <a:endParaRPr lang="zh-CN" altLang="en-US" b="0"/>
          </a:p>
          <a:p>
            <a:pPr lvl="1"/>
            <a:r>
              <a:rPr lang="zh-CN" altLang="en-US" b="0"/>
              <a:t>one or more discrete objects are selected, and the incoming data is handed to the selected discrete objects, which process the data in their own ways. </a:t>
            </a:r>
            <a:endParaRPr lang="zh-CN" altLang="en-US" b="0"/>
          </a:p>
          <a:p>
            <a:pPr lvl="1"/>
            <a:r>
              <a:rPr lang="zh-CN" altLang="en-US" b="0"/>
              <a:t>This may cause a replacement action</a:t>
            </a:r>
            <a:endParaRPr lang="zh-CN" altLang="en-US" b="0"/>
          </a:p>
          <a:p>
            <a:r>
              <a:rPr lang="zh-CN" altLang="en-US" b="0"/>
              <a:t>In contiguous selection</a:t>
            </a:r>
            <a:endParaRPr lang="zh-CN" altLang="en-US" b="0"/>
          </a:p>
          <a:p>
            <a:pPr lvl="1"/>
            <a:r>
              <a:rPr lang="zh-CN" altLang="en-US" b="0"/>
              <a:t>the incoming data always replaces the currently selected data.</a:t>
            </a:r>
            <a:endParaRPr lang="zh-CN" altLang="en-US" b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Drag and drop</a:t>
            </a:r>
            <a:endParaRPr kumimoji="0" lang="zh-CN" altLang="en-US" sz="4200" b="1" i="0" u="none" strike="noStrike" kern="1200" cap="none" spc="0" normalizeH="0" baseline="0" noProof="1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3970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We might define drag and drop as “clicking an object and moving it to a new location</a:t>
            </a:r>
            <a:r>
              <a:rPr lang="en-US" altLang="zh-CN" b="0"/>
              <a:t>.</a:t>
            </a:r>
            <a:r>
              <a:rPr lang="zh-CN" altLang="en-US" b="0"/>
              <a:t>”</a:t>
            </a:r>
            <a:endParaRPr lang="zh-CN" altLang="en-US" b="0"/>
          </a:p>
          <a:p>
            <a:r>
              <a:rPr lang="zh-CN" altLang="en-US" b="0"/>
              <a:t>A more accurate description of drag and drop is “clicking an object and moving it to imply a transformation.”</a:t>
            </a:r>
            <a:endParaRPr lang="zh-CN" altLang="en-US" b="0"/>
          </a:p>
          <a:p>
            <a:r>
              <a:rPr lang="en-US" altLang="zh-CN" b="0"/>
              <a:t>D</a:t>
            </a:r>
            <a:r>
              <a:rPr lang="zh-CN" altLang="en-US" b="0"/>
              <a:t>rag and drop has two levels of directness</a:t>
            </a:r>
            <a:r>
              <a:rPr lang="en-US" altLang="zh-CN" b="0"/>
              <a:t>:</a:t>
            </a:r>
            <a:endParaRPr lang="en-US" altLang="zh-CN" b="0"/>
          </a:p>
          <a:p>
            <a:pPr lvl="1"/>
            <a:r>
              <a:rPr lang="zh-CN" altLang="en-US" b="0"/>
              <a:t>true direct-manipulation idioms</a:t>
            </a:r>
            <a:endParaRPr lang="zh-CN" altLang="en-US" b="0"/>
          </a:p>
          <a:p>
            <a:pPr lvl="1"/>
            <a:r>
              <a:rPr lang="zh-CN" altLang="en-US" b="0"/>
              <a:t>The user drags the bject to a specific area or onto another object to perform a function.</a:t>
            </a:r>
            <a:endParaRPr lang="zh-CN" altLang="en-US" b="0"/>
          </a:p>
          <a:p>
            <a:endParaRPr lang="zh-CN" altLang="en-US" b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4993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7775" y="277813"/>
            <a:ext cx="6307138" cy="6557962"/>
          </a:xfrm>
          <a:ln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</a:rPr>
              <a:t>Visual feedback for drag and drop</a:t>
            </a:r>
            <a:endParaRPr lang="zh-CN" altLang="en-US" sz="4000">
              <a:solidFill>
                <a:schemeClr val="bg2"/>
              </a:solidFill>
            </a:endParaRPr>
          </a:p>
        </p:txBody>
      </p:sp>
      <p:sp>
        <p:nvSpPr>
          <p:cNvPr id="86018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The first-timer or very infrequent user will probably also require some additional help to get started</a:t>
            </a:r>
            <a:r>
              <a:rPr lang="en-US" altLang="zh-CN" b="0"/>
              <a:t>.</a:t>
            </a:r>
            <a:endParaRPr lang="en-US" altLang="zh-CN" b="0"/>
          </a:p>
          <a:p>
            <a:r>
              <a:rPr lang="en-US" altLang="zh-CN" b="0"/>
              <a:t>Forgiving interactions and Undo encourage users to try direct manipulation without trepidation.</a:t>
            </a:r>
            <a:endParaRPr lang="en-US" altLang="zh-CN" b="0"/>
          </a:p>
          <a:p>
            <a:r>
              <a:rPr lang="en-US" altLang="zh-CN" b="0"/>
              <a:t>A drag can have only one source and one target, but there may be many drop candidates.</a:t>
            </a:r>
            <a:endParaRPr lang="en-US" altLang="zh-CN" b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</a:rPr>
              <a:t>Visual feedback for drag and drop</a:t>
            </a:r>
            <a:endParaRPr lang="zh-CN" altLang="en-US" sz="4000">
              <a:solidFill>
                <a:schemeClr val="bg2"/>
              </a:solidFill>
            </a:endParaRPr>
          </a:p>
        </p:txBody>
      </p:sp>
      <p:sp>
        <p:nvSpPr>
          <p:cNvPr id="87042" name="内容占位符 2"/>
          <p:cNvSpPr>
            <a:spLocks noGrp="1"/>
          </p:cNvSpPr>
          <p:nvPr>
            <p:ph idx="1"/>
          </p:nvPr>
        </p:nvSpPr>
        <p:spPr>
          <a:xfrm>
            <a:off x="457200" y="1581150"/>
            <a:ext cx="8229600" cy="4530725"/>
          </a:xfrm>
          <a:ln/>
        </p:spPr>
        <p:txBody>
          <a:bodyPr anchor="t"/>
          <a:p>
            <a:r>
              <a:rPr lang="zh-CN" altLang="en-US" b="0"/>
              <a:t>The only task of each drop candidate is to visually indicate that the hotspot of the captive </a:t>
            </a:r>
            <a:r>
              <a:rPr lang="en-US" altLang="zh-CN" b="0"/>
              <a:t>c</a:t>
            </a:r>
            <a:r>
              <a:rPr lang="zh-CN" altLang="en-US" b="0"/>
              <a:t>ursor is over it.</a:t>
            </a:r>
            <a:endParaRPr lang="zh-CN" altLang="en-US" b="0"/>
          </a:p>
          <a:p>
            <a:r>
              <a:rPr lang="zh-CN" altLang="en-US" b="0"/>
              <a:t>The drag cursor must visually identify the source object.</a:t>
            </a:r>
            <a:endParaRPr lang="zh-CN" altLang="en-US" b="0"/>
          </a:p>
          <a:p>
            <a:r>
              <a:rPr lang="zh-CN" altLang="en-US" b="0"/>
              <a:t>The cursor</a:t>
            </a:r>
            <a:r>
              <a:rPr lang="en-US" altLang="zh-CN" b="0"/>
              <a:t>'</a:t>
            </a:r>
            <a:r>
              <a:rPr lang="zh-CN" altLang="en-US" b="0"/>
              <a:t>s role is to represent the master—the dragged object. </a:t>
            </a:r>
            <a:endParaRPr lang="zh-CN" altLang="en-US" b="0"/>
          </a:p>
          <a:p>
            <a:r>
              <a:rPr lang="zh-CN" altLang="en-US" b="0"/>
              <a:t>It should not be used to represent the drop candidate.</a:t>
            </a:r>
            <a:endParaRPr lang="zh-CN" altLang="en-US" b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  <a:sym typeface="宋体" panose="02010600030101010101" pitchFamily="2" charset="-122"/>
              </a:rPr>
              <a:t>Indicating drag pliancy</a:t>
            </a:r>
            <a:endParaRPr lang="zh-CN" altLang="en-US" sz="4000">
              <a:solidFill>
                <a:schemeClr val="bg2"/>
              </a:solidFill>
              <a:sym typeface="宋体" panose="02010600030101010101" pitchFamily="2" charset="-122"/>
            </a:endParaRPr>
          </a:p>
        </p:txBody>
      </p:sp>
      <p:sp>
        <p:nvSpPr>
          <p:cNvPr id="88066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Active cursor hinting to indicate drag pliancy is problematic.</a:t>
            </a:r>
            <a:endParaRPr lang="zh-CN" altLang="en-US" b="0"/>
          </a:p>
          <a:p>
            <a:r>
              <a:rPr lang="zh-CN" altLang="en-US" b="0"/>
              <a:t>A cursor flicking and changing rapidly can be more visual distraction than help.</a:t>
            </a:r>
            <a:endParaRPr lang="zh-CN" altLang="en-US" b="0"/>
          </a:p>
          <a:p>
            <a:r>
              <a:rPr lang="zh-CN" altLang="en-US" b="0"/>
              <a:t>One solution is to just assume that things can be dragged and let users experiment.</a:t>
            </a:r>
            <a:endParaRPr lang="zh-CN" altLang="en-US" b="0"/>
          </a:p>
          <a:p>
            <a:r>
              <a:rPr lang="zh-CN" altLang="en-US" b="0"/>
              <a:t>Dragging an outline also is appropriate for most repositioning</a:t>
            </a:r>
            <a:r>
              <a:rPr lang="en-US" altLang="zh-CN" b="0"/>
              <a:t>.</a:t>
            </a:r>
            <a:endParaRPr lang="en-US" altLang="zh-CN" b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8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</a:rPr>
              <a:t>Indicating drop candidacy</a:t>
            </a:r>
            <a:endParaRPr lang="zh-CN" altLang="en-US" sz="4000">
              <a:solidFill>
                <a:schemeClr val="bg2"/>
              </a:solidFill>
            </a:endParaRPr>
          </a:p>
        </p:txBody>
      </p:sp>
      <p:sp>
        <p:nvSpPr>
          <p:cNvPr id="89090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By visually changing, the drop candidate alerts users that they can do something constructive with the dropped object.</a:t>
            </a:r>
            <a:endParaRPr lang="zh-CN" altLang="en-US" b="0"/>
          </a:p>
          <a:p>
            <a:r>
              <a:rPr lang="en-US" altLang="zh-CN" b="0"/>
              <a:t>T</a:t>
            </a:r>
            <a:r>
              <a:rPr lang="zh-CN" altLang="en-US" b="0"/>
              <a:t>he only objects that can be drop candidates are ones that are currently visible</a:t>
            </a:r>
            <a:endParaRPr lang="zh-CN" altLang="en-US" b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</a:rPr>
              <a:t>Insertion targets</a:t>
            </a:r>
            <a:endParaRPr lang="zh-CN" altLang="en-US" sz="4000">
              <a:solidFill>
                <a:schemeClr val="bg2"/>
              </a:solidFill>
            </a:endParaRPr>
          </a:p>
        </p:txBody>
      </p:sp>
      <p:sp>
        <p:nvSpPr>
          <p:cNvPr id="90114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In some applications, the source object can be dropped into the spaces between other objects.</a:t>
            </a:r>
            <a:endParaRPr lang="zh-CN" altLang="en-US" b="0"/>
          </a:p>
          <a:p>
            <a:r>
              <a:rPr lang="zh-CN" altLang="en-US" b="0"/>
              <a:t>Whenever something can be dragged and dropped on the space between other objects, the application must show an insertion target.</a:t>
            </a:r>
            <a:endParaRPr lang="zh-CN" altLang="en-US" b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</a:rPr>
              <a:t>Visual feedback at completion</a:t>
            </a:r>
            <a:endParaRPr lang="zh-CN" altLang="en-US" sz="4000">
              <a:solidFill>
                <a:schemeClr val="bg2"/>
              </a:solidFill>
            </a:endParaRPr>
          </a:p>
        </p:txBody>
      </p:sp>
      <p:sp>
        <p:nvSpPr>
          <p:cNvPr id="91138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If the source object is dropped onto a valid drop candidate, the appropriate operation then takes place.</a:t>
            </a:r>
            <a:endParaRPr lang="zh-CN" altLang="en-US" b="0"/>
          </a:p>
          <a:p>
            <a:r>
              <a:rPr lang="zh-CN" altLang="en-US" b="0"/>
              <a:t>A vital step at this point is visual feedback that the operation has occurred.</a:t>
            </a:r>
            <a:endParaRPr lang="zh-CN" altLang="en-US" b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</a:rPr>
              <a:t>Secondary Windows</a:t>
            </a:r>
            <a:endParaRPr lang="zh-CN" altLang="en-US"/>
          </a:p>
        </p:txBody>
      </p:sp>
      <p:sp>
        <p:nvSpPr>
          <p:cNvPr id="12290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Secondary windows support the primary window, providing access to less frequently used properties and functions</a:t>
            </a:r>
            <a:endParaRPr lang="zh-CN" altLang="en-US" b="0"/>
          </a:p>
          <a:p>
            <a:r>
              <a:rPr lang="zh-CN" altLang="en-US" b="0"/>
              <a:t> </a:t>
            </a:r>
            <a:r>
              <a:rPr lang="en-US" altLang="zh-CN" b="0"/>
              <a:t>D</a:t>
            </a:r>
            <a:r>
              <a:rPr lang="zh-CN" altLang="en-US" b="0"/>
              <a:t>ialogs </a:t>
            </a:r>
            <a:r>
              <a:rPr lang="en-US" altLang="zh-CN" b="0"/>
              <a:t>is a typical kind of secondary window.</a:t>
            </a:r>
            <a:endParaRPr lang="en-US" altLang="zh-CN" b="0"/>
          </a:p>
          <a:p>
            <a:r>
              <a:rPr lang="en-US" altLang="zh-CN" b="0"/>
              <a:t>If your application allows panes located in the primary window to be detached and manipulated separately, these floating panels or palettes also take on a role as secondary windows.</a:t>
            </a:r>
            <a:endParaRPr lang="en-US" altLang="zh-CN" b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</a:rPr>
              <a:t>Auto-scrolling</a:t>
            </a:r>
            <a:endParaRPr lang="zh-CN" altLang="en-US" sz="4000">
              <a:solidFill>
                <a:schemeClr val="bg2"/>
              </a:solidFill>
            </a:endParaRPr>
          </a:p>
        </p:txBody>
      </p:sp>
      <p:sp>
        <p:nvSpPr>
          <p:cNvPr id="92162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Auto-scroll is a very important adjunct to drag and drop.</a:t>
            </a:r>
            <a:endParaRPr lang="zh-CN" altLang="en-US" b="0"/>
          </a:p>
          <a:p>
            <a:r>
              <a:rPr lang="zh-CN" altLang="en-US" b="0"/>
              <a:t>Any scrollable drag-and-drop target must auto-scroll.</a:t>
            </a:r>
            <a:endParaRPr lang="zh-CN" altLang="en-US" b="0"/>
          </a:p>
          <a:p>
            <a:r>
              <a:rPr lang="zh-CN" altLang="en-US" b="0"/>
              <a:t>Another important detail required by auto-scrolling is a time delay.</a:t>
            </a:r>
            <a:endParaRPr lang="zh-CN" altLang="en-US" b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>
                <a:solidFill>
                  <a:schemeClr val="bg2"/>
                </a:solidFill>
              </a:rPr>
              <a:t>Auto-scrolling</a:t>
            </a:r>
            <a:endParaRPr lang="zh-CN" altLang="en-US"/>
          </a:p>
        </p:txBody>
      </p:sp>
      <p:pic>
        <p:nvPicPr>
          <p:cNvPr id="9318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1463" y="1651000"/>
            <a:ext cx="8701087" cy="4826000"/>
          </a:xfrm>
          <a:ln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0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</a:rPr>
              <a:t>Avoiding drag-and-drop twitchiness</a:t>
            </a:r>
            <a:endParaRPr lang="zh-CN" altLang="en-US" sz="4000">
              <a:solidFill>
                <a:schemeClr val="bg2"/>
              </a:solidFill>
            </a:endParaRPr>
          </a:p>
        </p:txBody>
      </p:sp>
      <p:sp>
        <p:nvSpPr>
          <p:cNvPr id="94210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In the hardware world, controls like pushbuttons that have mechanical contacts can exhibit what engineers call bounce.</a:t>
            </a:r>
            <a:endParaRPr lang="zh-CN" altLang="en-US" b="0"/>
          </a:p>
          <a:p>
            <a:r>
              <a:rPr lang="zh-CN" altLang="en-US" b="0"/>
              <a:t>To avoid inadvertent repositioning, applications should establish a drag threshold.</a:t>
            </a:r>
            <a:endParaRPr lang="zh-CN" altLang="en-US" b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</a:rPr>
              <a:t>Avoiding drag-and-drop twitchiness</a:t>
            </a:r>
            <a:endParaRPr lang="zh-CN" altLang="en-US" sz="4000">
              <a:solidFill>
                <a:schemeClr val="bg2"/>
              </a:solidFill>
            </a:endParaRPr>
          </a:p>
        </p:txBody>
      </p:sp>
      <p:pic>
        <p:nvPicPr>
          <p:cNvPr id="9523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1813" y="1798638"/>
            <a:ext cx="8080375" cy="4530725"/>
          </a:xfrm>
          <a:ln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  <a:sym typeface="宋体" panose="02010600030101010101" pitchFamily="2" charset="-122"/>
              </a:rPr>
              <a:t>Avoiding drag-and-drop twitchiness</a:t>
            </a:r>
            <a:endParaRPr lang="zh-CN" altLang="en-US" sz="4000">
              <a:solidFill>
                <a:schemeClr val="bg2"/>
              </a:solidFill>
              <a:sym typeface="宋体" panose="02010600030101010101" pitchFamily="2" charset="-122"/>
            </a:endParaRPr>
          </a:p>
        </p:txBody>
      </p:sp>
      <p:pic>
        <p:nvPicPr>
          <p:cNvPr id="9625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65288" y="1417638"/>
            <a:ext cx="5503862" cy="5353050"/>
          </a:xfrm>
          <a:ln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  <a:sym typeface="宋体" panose="02010600030101010101" pitchFamily="2" charset="-122"/>
              </a:rPr>
              <a:t>Avoiding drag-and-drop twitchiness</a:t>
            </a:r>
            <a:endParaRPr lang="zh-CN" altLang="en-US" sz="4000">
              <a:solidFill>
                <a:schemeClr val="bg2"/>
              </a:solidFill>
              <a:sym typeface="宋体" panose="02010600030101010101" pitchFamily="2" charset="-122"/>
            </a:endParaRPr>
          </a:p>
        </p:txBody>
      </p:sp>
      <p:pic>
        <p:nvPicPr>
          <p:cNvPr id="9728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7388" y="1489075"/>
            <a:ext cx="5326062" cy="5316538"/>
          </a:xfrm>
          <a:ln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</a:rPr>
              <a:t>Fine scrolling</a:t>
            </a:r>
            <a:endParaRPr lang="zh-CN" altLang="en-US" sz="4000">
              <a:solidFill>
                <a:schemeClr val="bg2"/>
              </a:solidFill>
            </a:endParaRPr>
          </a:p>
        </p:txBody>
      </p:sp>
      <p:sp>
        <p:nvSpPr>
          <p:cNvPr id="98306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sz="2800" b="0"/>
              <a:t>The weakness of the mouse as a precision pointing tool is readily apparent, particularly when dragging objects around in drawing applications.</a:t>
            </a:r>
            <a:endParaRPr lang="zh-CN" altLang="en-US" sz="2800" b="0"/>
          </a:p>
          <a:p>
            <a:r>
              <a:rPr lang="zh-CN" altLang="en-US" sz="2800" b="0"/>
              <a:t>This is solved by adding a fine scrolling function</a:t>
            </a:r>
            <a:r>
              <a:rPr lang="en-US" altLang="zh-CN" sz="2800" b="0"/>
              <a:t>.</a:t>
            </a:r>
            <a:endParaRPr lang="en-US" altLang="zh-CN" sz="2800" b="0"/>
          </a:p>
          <a:p>
            <a:r>
              <a:rPr lang="en-US" altLang="zh-CN" sz="2800" b="0"/>
              <a:t>Any program application that demands precise alignment must offer a vernier.</a:t>
            </a:r>
            <a:endParaRPr lang="en-US" altLang="zh-CN" sz="2800" b="0"/>
          </a:p>
          <a:p>
            <a:r>
              <a:rPr lang="en-US" altLang="zh-CN" sz="2800" b="0"/>
              <a:t>Another effective method is to make the arrow keys active during a drag operation.</a:t>
            </a:r>
            <a:endParaRPr lang="en-US" altLang="zh-CN" sz="2800" b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Control manipulation</a:t>
            </a:r>
            <a:endParaRPr kumimoji="0" lang="zh-CN" altLang="en-US" sz="4200" b="1" i="0" u="none" strike="noStrike" kern="1200" cap="none" spc="0" normalizeH="0" baseline="0" noProof="1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9330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Modal tools and palettes</a:t>
            </a:r>
            <a:endParaRPr lang="zh-CN" altLang="en-US" b="0"/>
          </a:p>
          <a:p>
            <a:pPr lvl="1"/>
            <a:r>
              <a:rPr lang="zh-CN" altLang="en-US" b="0"/>
              <a:t>With modal tools, the user selects a tool from a tool palette</a:t>
            </a:r>
            <a:endParaRPr lang="zh-CN" altLang="en-US" b="0"/>
          </a:p>
          <a:p>
            <a:pPr lvl="1"/>
            <a:r>
              <a:rPr lang="zh-CN" altLang="en-US" b="0"/>
              <a:t>The application</a:t>
            </a:r>
            <a:r>
              <a:rPr lang="en-US" altLang="zh-CN" b="0"/>
              <a:t>'</a:t>
            </a:r>
            <a:r>
              <a:rPr lang="zh-CN" altLang="en-US" b="0"/>
              <a:t>s display area is then completely in that tool</a:t>
            </a:r>
            <a:r>
              <a:rPr lang="en-US" altLang="zh-CN" b="0"/>
              <a:t>'</a:t>
            </a:r>
            <a:r>
              <a:rPr lang="zh-CN" altLang="en-US" b="0"/>
              <a:t>s mode: It does only that one tool</a:t>
            </a:r>
            <a:r>
              <a:rPr lang="en-US" altLang="zh-CN" b="0"/>
              <a:t>'</a:t>
            </a:r>
            <a:r>
              <a:rPr lang="zh-CN" altLang="en-US" b="0"/>
              <a:t>s job. </a:t>
            </a:r>
            <a:endParaRPr lang="zh-CN" altLang="en-US" b="0"/>
          </a:p>
          <a:p>
            <a:pPr lvl="1"/>
            <a:r>
              <a:rPr lang="zh-CN" altLang="en-US" b="0"/>
              <a:t>The cursor usually changes to indicate the active tool.</a:t>
            </a:r>
            <a:endParaRPr lang="zh-CN" altLang="en-US" b="0"/>
          </a:p>
          <a:p>
            <a:pPr lvl="1"/>
            <a:r>
              <a:rPr lang="zh-CN" altLang="en-US" b="0"/>
              <a:t>The difficulty of managing a modal tool application isn</a:t>
            </a:r>
            <a:r>
              <a:rPr lang="en-US" altLang="zh-CN" b="0"/>
              <a:t>'</a:t>
            </a:r>
            <a:r>
              <a:rPr lang="zh-CN" altLang="en-US" b="0"/>
              <a:t>t caused by the modality as much as it is by the sheer quantity of tools.</a:t>
            </a:r>
            <a:endParaRPr lang="zh-CN" altLang="en-US" b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+mn-ea"/>
              </a:rPr>
              <a:t>Control manipulation</a:t>
            </a:r>
            <a:endParaRPr kumimoji="0" lang="zh-CN" altLang="en-US" sz="4200" b="1" i="0" u="none" strike="noStrike" kern="1200" cap="none" spc="0" normalizeH="0" baseline="0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0354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sz="2800" b="0"/>
              <a:t>Charged cursor tools</a:t>
            </a:r>
            <a:endParaRPr lang="zh-CN" altLang="en-US" sz="2800" b="0"/>
          </a:p>
          <a:p>
            <a:pPr lvl="1"/>
            <a:r>
              <a:rPr lang="zh-CN" altLang="en-US" sz="2400" b="0"/>
              <a:t>With charged cursor tools, the cursor becomes loaded—or charged—with a single instance of the selected object.</a:t>
            </a:r>
            <a:endParaRPr lang="zh-CN" altLang="en-US" sz="2400" b="0"/>
          </a:p>
          <a:p>
            <a:pPr lvl="1"/>
            <a:r>
              <a:rPr lang="zh-CN" altLang="en-US" sz="2400" b="0"/>
              <a:t>The charged cursor doesn’t work too well for functions, but it is nicely suited for graphic objects.</a:t>
            </a:r>
            <a:endParaRPr lang="zh-CN" altLang="en-US" sz="2400" b="0"/>
          </a:p>
          <a:p>
            <a:pPr lvl="1"/>
            <a:r>
              <a:rPr lang="zh-CN" altLang="en-US" sz="2400" b="0"/>
              <a:t>In many charged cursor applications PowerPoint, the user cannot always deposit the object with a simple click. Instead, she must drag a bounding rectangle to determine the size of the deposited object.</a:t>
            </a:r>
            <a:endParaRPr lang="zh-CN" altLang="en-US" sz="2400" b="0"/>
          </a:p>
          <a:p>
            <a:pPr lvl="1"/>
            <a:r>
              <a:rPr lang="zh-CN" altLang="en-US" sz="2400" b="0"/>
              <a:t>Pressing the Esc key is one widely used and effective discharge idiom.</a:t>
            </a:r>
            <a:endParaRPr lang="zh-CN" altLang="en-US" sz="2400" b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2D object manipulation</a:t>
            </a:r>
            <a:endParaRPr kumimoji="0" lang="zh-CN" altLang="en-US" sz="4200" b="1" i="0" u="none" strike="noStrike" kern="1200" cap="none" spc="0" normalizeH="0" baseline="0" noProof="1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1378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Objects depend on click-and-drag motions for four main operations:</a:t>
            </a:r>
            <a:endParaRPr lang="zh-CN" altLang="en-US" b="0"/>
          </a:p>
          <a:p>
            <a:pPr lvl="1"/>
            <a:r>
              <a:rPr lang="zh-CN" altLang="en-US" b="0"/>
              <a:t>repositioning</a:t>
            </a:r>
            <a:endParaRPr lang="zh-CN" altLang="en-US" b="0"/>
          </a:p>
          <a:p>
            <a:pPr lvl="1"/>
            <a:r>
              <a:rPr lang="zh-CN" altLang="en-US" b="0"/>
              <a:t>resizing</a:t>
            </a:r>
            <a:endParaRPr lang="zh-CN" altLang="en-US" b="0"/>
          </a:p>
          <a:p>
            <a:pPr lvl="1"/>
            <a:r>
              <a:rPr lang="zh-CN" altLang="en-US" b="0"/>
              <a:t>reshaping</a:t>
            </a:r>
            <a:endParaRPr lang="zh-CN" altLang="en-US" b="0"/>
          </a:p>
          <a:p>
            <a:pPr lvl="1"/>
            <a:r>
              <a:rPr lang="zh-CN" altLang="en-US" b="0"/>
              <a:t>connecting</a:t>
            </a:r>
            <a:endParaRPr lang="zh-CN" altLang="en-US" b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zh-CN" altLang="en-US" sz="4000">
                <a:solidFill>
                  <a:schemeClr val="bg2"/>
                </a:solidFill>
              </a:rPr>
              <a:t>Primary Window Structure</a:t>
            </a:r>
            <a:endParaRPr lang="zh-CN" altLang="en-US"/>
          </a:p>
        </p:txBody>
      </p:sp>
      <p:sp>
        <p:nvSpPr>
          <p:cNvPr id="13314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Primary windows are subdivided into multiple functional areas:</a:t>
            </a:r>
            <a:endParaRPr lang="zh-CN" altLang="en-US" b="0"/>
          </a:p>
          <a:p>
            <a:pPr lvl="1"/>
            <a:r>
              <a:rPr lang="zh-CN" altLang="en-US" b="0"/>
              <a:t>A content or work area</a:t>
            </a:r>
            <a:endParaRPr lang="zh-CN" altLang="en-US" b="0"/>
          </a:p>
          <a:p>
            <a:pPr lvl="1"/>
            <a:r>
              <a:rPr lang="zh-CN" altLang="en-US" b="0"/>
              <a:t>A menu bar </a:t>
            </a:r>
            <a:endParaRPr lang="zh-CN" altLang="en-US" b="0"/>
          </a:p>
          <a:p>
            <a:pPr lvl="1"/>
            <a:r>
              <a:rPr lang="zh-CN" altLang="en-US" b="0"/>
              <a:t>Multiple toolbars, panels, or palettes that help you navigate to or select content objects or operate on selected content objects within the work area</a:t>
            </a:r>
            <a:endParaRPr lang="zh-CN" altLang="en-US" b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2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3D object manipulation</a:t>
            </a:r>
            <a:endParaRPr kumimoji="0" lang="zh-CN" altLang="en-US" sz="4200" b="1" i="0" u="none" strike="noStrike" kern="1200" cap="none" spc="0" normalizeH="0" baseline="0" noProof="1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2402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Display issues and idioms</a:t>
            </a:r>
            <a:endParaRPr lang="zh-CN" altLang="en-US" b="0"/>
          </a:p>
          <a:p>
            <a:pPr lvl="1"/>
            <a:r>
              <a:rPr lang="zh-CN" altLang="en-US" b="0"/>
              <a:t>Multiple viewpoints</a:t>
            </a:r>
            <a:endParaRPr lang="zh-CN" altLang="en-US" b="0"/>
          </a:p>
          <a:p>
            <a:pPr lvl="1"/>
            <a:r>
              <a:rPr lang="zh-CN" altLang="en-US" b="0"/>
              <a:t>Baseline grids, depthcueing, shadows, and poles</a:t>
            </a:r>
            <a:endParaRPr lang="zh-CN" altLang="en-US" b="0"/>
          </a:p>
          <a:p>
            <a:pPr lvl="1"/>
            <a:r>
              <a:rPr lang="zh-CN" altLang="en-US" b="0"/>
              <a:t>Guidelines and other rich visual hints</a:t>
            </a:r>
            <a:endParaRPr lang="zh-CN" altLang="en-US" b="0"/>
          </a:p>
          <a:p>
            <a:pPr lvl="1"/>
            <a:r>
              <a:rPr lang="zh-CN" altLang="en-US" b="0"/>
              <a:t>Wireframes and bounding boxes</a:t>
            </a:r>
            <a:endParaRPr lang="zh-CN" altLang="en-US" b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000" b="1" i="0" u="none" strike="noStrike" kern="1200" cap="none" spc="0" normalizeH="0" baseline="0" noProof="1">
                <a:solidFill>
                  <a:schemeClr val="accent6"/>
                </a:solidFill>
                <a:latin typeface="+mj-lt"/>
                <a:ea typeface="+mj-ea"/>
                <a:cs typeface="+mj-cs"/>
                <a:sym typeface="+mn-ea"/>
              </a:rPr>
              <a:t>3D object manipulation</a:t>
            </a:r>
            <a:endParaRPr kumimoji="0" lang="zh-CN" altLang="en-US" sz="4000" b="1" i="0" u="none" strike="noStrike" kern="1200" cap="none" spc="0" normalizeH="0" baseline="0" noProof="1">
              <a:solidFill>
                <a:schemeClr val="accent6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103426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p>
            <a:r>
              <a:rPr lang="zh-CN" altLang="en-US" b="0"/>
              <a:t>Input issues and idioms</a:t>
            </a:r>
            <a:endParaRPr lang="zh-CN" altLang="en-US" b="0"/>
          </a:p>
          <a:p>
            <a:pPr lvl="1"/>
            <a:r>
              <a:rPr lang="zh-CN" altLang="en-US" b="0"/>
              <a:t>Drag thresholds</a:t>
            </a:r>
            <a:endParaRPr lang="zh-CN" altLang="en-US" b="0"/>
          </a:p>
          <a:p>
            <a:pPr lvl="1"/>
            <a:r>
              <a:rPr lang="zh-CN" altLang="en-US" b="0"/>
              <a:t>The picking problem</a:t>
            </a:r>
            <a:endParaRPr lang="zh-CN" altLang="en-US" b="0"/>
          </a:p>
          <a:p>
            <a:pPr lvl="1"/>
            <a:r>
              <a:rPr lang="zh-CN" altLang="en-US" b="0"/>
              <a:t>Object rotation, camera movement, rotation, and zoom</a:t>
            </a:r>
            <a:endParaRPr lang="zh-CN" altLang="en-US" b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49" name="标题 49153"/>
          <p:cNvSpPr>
            <a:spLocks noGrp="1"/>
          </p:cNvSpPr>
          <p:nvPr>
            <p:ph type="title"/>
          </p:nvPr>
        </p:nvSpPr>
        <p:spPr>
          <a:ln/>
        </p:spPr>
        <p:txBody>
          <a:bodyPr anchor="b"/>
          <a:p>
            <a:r>
              <a:rPr lang="en-US" altLang="zh-CN" dirty="0"/>
              <a:t>Chapter 6  Interaction Design</a:t>
            </a:r>
            <a:endParaRPr lang="en-US" altLang="zh-CN" dirty="0"/>
          </a:p>
        </p:txBody>
      </p:sp>
      <p:sp>
        <p:nvSpPr>
          <p:cNvPr id="49155" name="文本占位符 49154"/>
          <p:cNvSpPr>
            <a:spLocks noGrp="1"/>
          </p:cNvSpPr>
          <p:nvPr>
            <p:ph idx="1"/>
          </p:nvPr>
        </p:nvSpPr>
        <p:spPr/>
        <p:txBody>
          <a:bodyPr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kumimoji="0" lang="en-US" altLang="zh-CN" sz="4800" b="1" i="0" u="none" strike="noStrike" kern="1200" cap="none" spc="0" normalizeH="0" baseline="0" noProof="1">
                <a:solidFill>
                  <a:srgbClr val="1CE43D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Comic Sans MS" panose="030F0702030302020204" pitchFamily="2" charset="0"/>
                <a:ea typeface="+mn-ea"/>
                <a:cs typeface="+mn-cs"/>
              </a:rPr>
              <a:t>Thank</a:t>
            </a:r>
            <a:r>
              <a:rPr kumimoji="0" lang="en-US" altLang="zh-CN" sz="8000" b="1" i="0" u="none" strike="noStrike" kern="1200" cap="none" spc="0" normalizeH="0" baseline="0" noProof="1">
                <a:solidFill>
                  <a:srgbClr val="1CE43D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Comic Sans MS" panose="030F0702030302020204" pitchFamily="2" charset="0"/>
                <a:ea typeface="+mn-ea"/>
                <a:cs typeface="+mn-cs"/>
              </a:rPr>
              <a:t> </a:t>
            </a:r>
            <a:r>
              <a:rPr kumimoji="0" lang="en-US" altLang="zh-CN" sz="5400" b="1" i="0" u="none" strike="noStrike" kern="1200" cap="none" spc="0" normalizeH="0" baseline="0" noProof="1">
                <a:solidFill>
                  <a:srgbClr val="1CE43D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Comic Sans MS" panose="030F0702030302020204" pitchFamily="2" charset="0"/>
                <a:ea typeface="+mn-ea"/>
                <a:cs typeface="+mn-cs"/>
              </a:rPr>
              <a:t>you</a:t>
            </a:r>
            <a:r>
              <a:rPr kumimoji="0" lang="zh-CN" altLang="en-US" sz="5400" b="1" i="0" u="none" strike="noStrike" kern="1200" cap="none" spc="0" normalizeH="0" baseline="0" noProof="1">
                <a:solidFill>
                  <a:srgbClr val="1CE43D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Comic Sans MS" panose="030F0702030302020204" pitchFamily="2" charset="0"/>
                <a:ea typeface="+mn-ea"/>
                <a:cs typeface="+mn-cs"/>
              </a:rPr>
              <a:t>！</a:t>
            </a:r>
            <a:endParaRPr kumimoji="0" lang="zh-CN" altLang="en-US" sz="5400" b="1" i="0" u="none" strike="noStrike" kern="1200" cap="none" spc="0" normalizeH="0" baseline="0" noProof="1">
              <a:solidFill>
                <a:srgbClr val="1CE43D"/>
              </a:solidFill>
              <a:effectLst>
                <a:outerShdw blurRad="38100" dist="38100" dir="2700000">
                  <a:srgbClr val="C0C0C0"/>
                </a:outerShdw>
              </a:effectLst>
              <a:latin typeface="Comic Sans MS" panose="030F0702030302020204" pitchFamily="2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OC_GUID" val="{ae9f89f9-23d6-4033-b5b5-6fd3269dfce7}"/>
</p:tagLst>
</file>

<file path=ppt/theme/theme1.xml><?xml version="1.0" encoding="utf-8"?>
<a:theme xmlns:a="http://schemas.openxmlformats.org/drawingml/2006/main" name="Level">
  <a:themeElements>
    <a:clrScheme name="">
      <a:dk1>
        <a:srgbClr val="000000"/>
      </a:dk1>
      <a:lt1>
        <a:srgbClr val="FFFFFF"/>
      </a:lt1>
      <a:dk2>
        <a:srgbClr val="FF0000"/>
      </a:dk2>
      <a:lt2>
        <a:srgbClr val="0000FF"/>
      </a:lt2>
      <a:accent1>
        <a:srgbClr val="99CCFF"/>
      </a:accent1>
      <a:accent2>
        <a:srgbClr val="33CC33"/>
      </a:accent2>
      <a:accent3>
        <a:srgbClr val="FFFFFF"/>
      </a:accent3>
      <a:accent4>
        <a:srgbClr val="000000"/>
      </a:accent4>
      <a:accent5>
        <a:srgbClr val="CAE2FF"/>
      </a:accent5>
      <a:accent6>
        <a:srgbClr val="2DB72D"/>
      </a:accent6>
      <a:hlink>
        <a:srgbClr val="FF0000"/>
      </a:hlink>
      <a:folHlink>
        <a:srgbClr val="CC9900"/>
      </a:folHlink>
    </a:clrScheme>
    <a:fontScheme name="">
      <a:majorFont>
        <a:latin typeface="Times New Roman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00"/>
        </a:lt1>
        <a:dk2>
          <a:srgbClr val="99FF99"/>
        </a:dk2>
        <a:lt2>
          <a:srgbClr val="0066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CDCDC"/>
        </a:accent4>
        <a:accent5>
          <a:srgbClr val="AAE2CA"/>
        </a:accent5>
        <a:accent6>
          <a:srgbClr val="008989"/>
        </a:accent6>
        <a:hlink>
          <a:srgbClr val="0066FF"/>
        </a:hlink>
        <a:folHlink>
          <a:srgbClr val="989C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C271E"/>
        </a:lt1>
        <a:dk2>
          <a:srgbClr val="FFDD89"/>
        </a:dk2>
        <a:lt2>
          <a:srgbClr val="808000"/>
        </a:lt2>
        <a:accent1>
          <a:srgbClr val="CC6600"/>
        </a:accent1>
        <a:accent2>
          <a:srgbClr val="CC9900"/>
        </a:accent2>
        <a:accent3>
          <a:srgbClr val="B6ABAA"/>
        </a:accent3>
        <a:accent4>
          <a:srgbClr val="DCDCDC"/>
        </a:accent4>
        <a:accent5>
          <a:srgbClr val="E2B9AA"/>
        </a:accent5>
        <a:accent6>
          <a:srgbClr val="B78900"/>
        </a:accent6>
        <a:hlink>
          <a:srgbClr val="669900"/>
        </a:hlink>
        <a:folHlink>
          <a:srgbClr val="A3A2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0000"/>
        </a:lt1>
        <a:dk2>
          <a:srgbClr val="CC9900"/>
        </a:dk2>
        <a:lt2>
          <a:srgbClr val="763B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CDCDC"/>
        </a:accent4>
        <a:accent5>
          <a:srgbClr val="FFE2AA"/>
        </a:accent5>
        <a:accent6>
          <a:srgbClr val="B72D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1255D"/>
        </a:lt1>
        <a:dk2>
          <a:srgbClr val="FFFFCC"/>
        </a:dk2>
        <a:lt2>
          <a:srgbClr val="6D3696"/>
        </a:lt2>
        <a:accent1>
          <a:srgbClr val="666699"/>
        </a:accent1>
        <a:accent2>
          <a:srgbClr val="800080"/>
        </a:accent2>
        <a:accent3>
          <a:srgbClr val="B3ABB6"/>
        </a:accent3>
        <a:accent4>
          <a:srgbClr val="DCDCDC"/>
        </a:accent4>
        <a:accent5>
          <a:srgbClr val="B9B9CA"/>
        </a:accent5>
        <a:accent6>
          <a:srgbClr val="720072"/>
        </a:accent6>
        <a:hlink>
          <a:srgbClr val="CCCC00"/>
        </a:hlink>
        <a:folHlink>
          <a:srgbClr val="A3A2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A553B"/>
        </a:lt1>
        <a:dk2>
          <a:srgbClr val="FFBF1F"/>
        </a:dk2>
        <a:lt2>
          <a:srgbClr val="CC6600"/>
        </a:lt2>
        <a:accent1>
          <a:srgbClr val="FFCC00"/>
        </a:accent1>
        <a:accent2>
          <a:srgbClr val="CC9900"/>
        </a:accent2>
        <a:accent3>
          <a:srgbClr val="B2B4AF"/>
        </a:accent3>
        <a:accent4>
          <a:srgbClr val="DCDCDC"/>
        </a:accent4>
        <a:accent5>
          <a:srgbClr val="FFE2AA"/>
        </a:accent5>
        <a:accent6>
          <a:srgbClr val="B78900"/>
        </a:accent6>
        <a:hlink>
          <a:srgbClr val="669900"/>
        </a:hlink>
        <a:folHlink>
          <a:srgbClr val="A3A2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5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75B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7B75B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FF0000"/>
        </a:dk2>
        <a:lt2>
          <a:srgbClr val="0000FF"/>
        </a:lt2>
        <a:accent1>
          <a:srgbClr val="99CCFF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2DB72D"/>
        </a:accent6>
        <a:hlink>
          <a:srgbClr val="FF00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Level</Template>
  <TotalTime>0</TotalTime>
  <Words>24729</Words>
  <Application>WPS 演示</Application>
  <PresentationFormat>在屏幕上显示</PresentationFormat>
  <Paragraphs>594</Paragraphs>
  <Slides>92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92</vt:i4>
      </vt:variant>
    </vt:vector>
  </HeadingPairs>
  <TitlesOfParts>
    <vt:vector size="111" baseType="lpstr">
      <vt:lpstr>Arial</vt:lpstr>
      <vt:lpstr>宋体</vt:lpstr>
      <vt:lpstr>Wingdings</vt:lpstr>
      <vt:lpstr>Times New Roman</vt:lpstr>
      <vt:lpstr>Verdana</vt:lpstr>
      <vt:lpstr>Impact</vt:lpstr>
      <vt:lpstr>Trebuchet MS</vt:lpstr>
      <vt:lpstr>黑体</vt:lpstr>
      <vt:lpstr>Algerian</vt:lpstr>
      <vt:lpstr>Segoe Print</vt:lpstr>
      <vt:lpstr>Arial Unicode MS</vt:lpstr>
      <vt:lpstr>Comic Sans MS</vt:lpstr>
      <vt:lpstr>微软雅黑</vt:lpstr>
      <vt:lpstr>Arial Unicode MS</vt:lpstr>
      <vt:lpstr>Level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family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wcnyjb</dc:creator>
  <cp:lastModifiedBy>hmmwcn</cp:lastModifiedBy>
  <cp:revision>174</cp:revision>
  <dcterms:created xsi:type="dcterms:W3CDTF">2007-08-27T00:57:41Z</dcterms:created>
  <dcterms:modified xsi:type="dcterms:W3CDTF">2020-02-17T12:31:49Z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